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69" r:id="rId13"/>
    <p:sldId id="259" r:id="rId14"/>
    <p:sldId id="302" r:id="rId15"/>
    <p:sldId id="258" r:id="rId16"/>
    <p:sldId id="270" r:id="rId17"/>
    <p:sldId id="271" r:id="rId18"/>
    <p:sldId id="282" r:id="rId19"/>
    <p:sldId id="272" r:id="rId20"/>
    <p:sldId id="283" r:id="rId21"/>
    <p:sldId id="284" r:id="rId22"/>
    <p:sldId id="286" r:id="rId23"/>
    <p:sldId id="285" r:id="rId24"/>
    <p:sldId id="289" r:id="rId25"/>
    <p:sldId id="291" r:id="rId26"/>
    <p:sldId id="287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301" r:id="rId35"/>
    <p:sldId id="300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CA4E54-C7EF-462B-8184-2EBE24D2EA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CFBABD-8849-427A-8F98-5A5AE5C75F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E9EF3A-CF0C-4C15-B954-FA4D218DF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4EFAF-1F0F-4AB0-B886-61758E867EF1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02A399-5B1A-496F-BF0A-373D0DBB0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F0628B-0D49-4F13-AE1C-3C9239289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9BD36-2D30-4BCF-A4B7-EE8C0454C8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748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073C2B-7C96-459D-990A-E45E1E095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E5504F-B8BF-417B-AA8E-BE5197B19B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295CE6-6307-489C-89D6-B15ACC9F7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4EFAF-1F0F-4AB0-B886-61758E867EF1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8B7256-0195-4D23-8924-3D3D89A42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94FB11-E7A6-403E-9F68-D61F027AD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9BD36-2D30-4BCF-A4B7-EE8C0454C8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670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09D310D-19E2-4C65-81C1-C5C9044511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81356A-D736-4937-B7D0-7E10BAADA4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822E55-DF73-4547-88CC-38905FAC4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4EFAF-1F0F-4AB0-B886-61758E867EF1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B94462-5E24-4DEF-9AE8-0003F1CB9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E714AB-2AB9-4476-BD3C-0F2277C33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9BD36-2D30-4BCF-A4B7-EE8C0454C8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91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CE72D8-0734-4AF8-B6EF-DC814D75A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5FC1F9-3F17-4CE4-8B3C-546E3C68F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5D5E35-203B-498A-947D-EFA77C6EF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4EFAF-1F0F-4AB0-B886-61758E867EF1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7AE9A9-BBDA-442A-8286-F5E781123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B2698C-7CA6-480C-A3DF-908951D12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9BD36-2D30-4BCF-A4B7-EE8C0454C8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459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5BD5EE-CB60-428B-A7AE-6265547AB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40B11E-51BC-4E12-90BC-670C64C9C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647B3D-C00F-4A78-B309-120032992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4EFAF-1F0F-4AB0-B886-61758E867EF1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DA80FB-8982-4B8E-9547-1F971E744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DFB429-507F-46D5-8340-011EFFCA6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9BD36-2D30-4BCF-A4B7-EE8C0454C8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112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F6F76-00B0-4065-A416-98EB09090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CF40AF-7E90-4809-AA0B-03ABFB083C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C780EF-F92C-472C-9F95-4755473674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AA300E-A087-4C48-B062-16803772C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4EFAF-1F0F-4AB0-B886-61758E867EF1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D1F6CD-D57F-4A39-A5BC-33085C0E3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262B1D-A50F-4122-827C-D266BC621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9BD36-2D30-4BCF-A4B7-EE8C0454C8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694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C59584-74F1-4201-A87E-D443B4F8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2EEEAA-7AE7-4D76-9A64-8B16D9425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19C494-3EFB-4065-BAC3-46C661A09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1708F7E-A20B-480C-A9D0-72770B6ADE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B2D20E7-C21D-4E01-933A-1069301944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D5E266C-6C4D-40E5-887B-8AEFDE214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4EFAF-1F0F-4AB0-B886-61758E867EF1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72C9FA1-1FC8-4D7C-8C0B-C7450DADC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8CF7348-B9CC-47BB-9FEB-A625185E5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9BD36-2D30-4BCF-A4B7-EE8C0454C8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240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944F08-DA5F-465A-A765-DE82B8030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3D2638-68A4-4A61-A3F7-4BF4E37AD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4EFAF-1F0F-4AB0-B886-61758E867EF1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9D789C8-34BC-470C-A6A0-F31701A83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407930-28C9-4F4B-9240-1CC752590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9BD36-2D30-4BCF-A4B7-EE8C0454C8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740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CAC56F8-7E3A-4F04-BC68-3CC27BA50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4EFAF-1F0F-4AB0-B886-61758E867EF1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B628F34-DFFA-4FE2-8441-63D81DEE6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8D3F20-FDB0-448D-B1CA-5C8FE3CE8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9BD36-2D30-4BCF-A4B7-EE8C0454C8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086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30F276-F69E-41CE-8695-468FA1522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D7EFC6-7FF5-4D15-9FBF-3BA32D1F1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EA0CD5-4D6E-4561-8624-9241AEBB66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79CF6B-46D6-451A-AE08-E17EBC8B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4EFAF-1F0F-4AB0-B886-61758E867EF1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C93A9E-21D6-44FA-88C4-3F61E3395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3CC0CA-182D-4EFC-808F-EB2AE9BFE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9BD36-2D30-4BCF-A4B7-EE8C0454C8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973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34401-3CB8-497F-991E-EC9713796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5BE8B4E-2A71-442D-9502-E362E542F6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BEC028-B91B-4989-8C46-BC0F979C5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946271-FA42-4633-A86D-F05E4D0FF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4EFAF-1F0F-4AB0-B886-61758E867EF1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8A7B1A-1D4A-4A5C-BF47-DF17EE8D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40A823-C7F1-4A46-9F0B-31C4F4FA5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9BD36-2D30-4BCF-A4B7-EE8C0454C8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33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1F592F9-EF2C-4AEC-A460-05ED2D133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B96F41-B986-414F-93D5-2355105CFD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E989E2-6080-4D9D-947E-2790EC2375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4EFAF-1F0F-4AB0-B886-61758E867EF1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BF758A-BB27-4C69-81FD-148CBF2AFD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2D6FEC-7D67-4CC1-89F2-75E1A381B0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9BD36-2D30-4BCF-A4B7-EE8C0454C8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984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lovit.github.io/nlp/2018/06/11/conjugator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lovit.github.io/nlp/2018/06/07/lemmatizer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035BE5-C54B-4CA3-9F86-7C93C42081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Soynlp</a:t>
            </a:r>
            <a:r>
              <a:rPr lang="en-US" altLang="ko-KR" dirty="0"/>
              <a:t> 2</a:t>
            </a:r>
            <a:r>
              <a:rPr lang="ko-KR" altLang="en-US" dirty="0"/>
              <a:t>일차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A7D5EE-C31A-4F41-BE0B-58EC7B876F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623664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형태소 분석기로 </a:t>
            </a:r>
            <a:endParaRPr lang="en-US" altLang="ko-KR" dirty="0"/>
          </a:p>
          <a:p>
            <a:r>
              <a:rPr lang="en-US" altLang="ko-KR" dirty="0"/>
              <a:t>1.</a:t>
            </a:r>
            <a:r>
              <a:rPr lang="ko-KR" altLang="en-US" dirty="0"/>
              <a:t>단어 찾기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품사 판별 </a:t>
            </a:r>
            <a:r>
              <a:rPr lang="en-US" altLang="ko-KR" dirty="0"/>
              <a:t>(</a:t>
            </a:r>
            <a:r>
              <a:rPr lang="ko-KR" altLang="en-US" dirty="0"/>
              <a:t>명사</a:t>
            </a:r>
            <a:r>
              <a:rPr lang="en-US" altLang="ko-KR" dirty="0"/>
              <a:t>, </a:t>
            </a:r>
            <a:r>
              <a:rPr lang="ko-KR" altLang="en-US" dirty="0"/>
              <a:t>동사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3. conjugator, </a:t>
            </a:r>
            <a:r>
              <a:rPr lang="en-US" altLang="ko-KR" dirty="0" err="1"/>
              <a:t>lemmatizer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이명재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922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69A20A5-27FB-4A96-8EE6-612717828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7977" cy="31588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0CD930B-0E6A-4716-8ADB-A63C06CAA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621" y="-1"/>
            <a:ext cx="6206380" cy="32414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429C3C6-4CF0-4CD0-953D-8F9D3E25A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16578"/>
            <a:ext cx="6065516" cy="32414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2A85D8-FAFF-4E2C-97DE-436AE1A63D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5516" y="3550746"/>
            <a:ext cx="6126484" cy="330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67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45006AB-9C5E-4E53-96E2-2F874626D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706" y="0"/>
            <a:ext cx="6471435" cy="37159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3AAB7E-3A85-4B05-A418-6E32AF3ED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604" y="3715941"/>
            <a:ext cx="5749637" cy="306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49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2B10EE1B-0FC3-4C4C-82E9-09FFD25D9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품사 찾기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78D80C02-CD60-4063-8126-8C56C2DFB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(</a:t>
            </a:r>
            <a:r>
              <a:rPr lang="ko-KR" altLang="en-US" dirty="0">
                <a:solidFill>
                  <a:srgbClr val="FFFFFF"/>
                </a:solidFill>
              </a:rPr>
              <a:t>명사</a:t>
            </a:r>
            <a:r>
              <a:rPr lang="en-US" altLang="ko-KR" dirty="0">
                <a:solidFill>
                  <a:srgbClr val="FFFFFF"/>
                </a:solidFill>
              </a:rPr>
              <a:t>,</a:t>
            </a:r>
            <a:r>
              <a:rPr lang="ko-KR" altLang="en-US" dirty="0">
                <a:solidFill>
                  <a:srgbClr val="FFFFFF"/>
                </a:solidFill>
              </a:rPr>
              <a:t> 동사</a:t>
            </a:r>
            <a:r>
              <a:rPr lang="en-US" altLang="ko-KR" dirty="0">
                <a:solidFill>
                  <a:srgbClr val="FFFFFF"/>
                </a:solidFill>
              </a:rPr>
              <a:t>)</a:t>
            </a:r>
            <a:endParaRPr lang="ko-KR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468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D929C2-1D33-4831-8355-D15368D8F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명사</a:t>
            </a:r>
            <a:r>
              <a:rPr lang="en-US" altLang="ko-KR" dirty="0"/>
              <a:t>, </a:t>
            </a:r>
            <a:r>
              <a:rPr lang="ko-KR" altLang="en-US" dirty="0"/>
              <a:t>동사 추출 과정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97F789-8110-4316-A69C-86D3DB109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2000" dirty="0"/>
              <a:t>명사 </a:t>
            </a:r>
            <a:r>
              <a:rPr lang="en-US" altLang="ko-KR" sz="2000" dirty="0"/>
              <a:t>– </a:t>
            </a:r>
            <a:r>
              <a:rPr lang="ko-KR" altLang="en-US" sz="2000" dirty="0"/>
              <a:t>실존형태소</a:t>
            </a:r>
            <a:r>
              <a:rPr lang="en-US" altLang="ko-KR" sz="2000" dirty="0"/>
              <a:t>, </a:t>
            </a:r>
            <a:r>
              <a:rPr lang="ko-KR" altLang="en-US" sz="2000" dirty="0"/>
              <a:t>자립형태소</a:t>
            </a:r>
            <a:r>
              <a:rPr lang="en-US" altLang="ko-KR" sz="2000" dirty="0"/>
              <a:t>, </a:t>
            </a:r>
            <a:r>
              <a:rPr lang="ko-KR" altLang="en-US" sz="2000" dirty="0"/>
              <a:t>근원형태소</a:t>
            </a:r>
            <a:endParaRPr lang="en-US" altLang="ko-KR" sz="2000" dirty="0"/>
          </a:p>
          <a:p>
            <a:r>
              <a:rPr lang="ko-KR" altLang="en-US" sz="2000" dirty="0"/>
              <a:t>조사 </a:t>
            </a:r>
            <a:r>
              <a:rPr lang="en-US" altLang="ko-KR" sz="2000" dirty="0"/>
              <a:t>– </a:t>
            </a:r>
            <a:r>
              <a:rPr lang="ko-KR" altLang="en-US" sz="2000" dirty="0"/>
              <a:t>의존형태소</a:t>
            </a:r>
            <a:r>
              <a:rPr lang="en-US" altLang="ko-KR" sz="2000" dirty="0"/>
              <a:t>, </a:t>
            </a:r>
            <a:r>
              <a:rPr lang="ko-KR" altLang="en-US" sz="2000" dirty="0"/>
              <a:t>형식형태소</a:t>
            </a:r>
            <a:r>
              <a:rPr lang="en-US" altLang="ko-KR" sz="2000" dirty="0"/>
              <a:t>, </a:t>
            </a:r>
            <a:r>
              <a:rPr lang="ko-KR" altLang="en-US" sz="2000" dirty="0"/>
              <a:t>근원형태소</a:t>
            </a:r>
            <a:endParaRPr lang="en-US" altLang="ko-KR" sz="2000" dirty="0"/>
          </a:p>
          <a:p>
            <a:r>
              <a:rPr lang="ko-KR" altLang="en-US" sz="2000" dirty="0"/>
              <a:t>어근</a:t>
            </a:r>
            <a:r>
              <a:rPr lang="en-US" altLang="ko-KR" sz="2000" dirty="0"/>
              <a:t>(</a:t>
            </a:r>
            <a:r>
              <a:rPr lang="ko-KR" altLang="en-US" sz="2000" dirty="0"/>
              <a:t>어간</a:t>
            </a:r>
            <a:r>
              <a:rPr lang="en-US" altLang="ko-KR" sz="2000" dirty="0"/>
              <a:t>) – </a:t>
            </a:r>
            <a:r>
              <a:rPr lang="ko-KR" altLang="en-US" sz="2000" dirty="0"/>
              <a:t>의존형태소</a:t>
            </a:r>
            <a:r>
              <a:rPr lang="en-US" altLang="ko-KR" sz="2000" dirty="0"/>
              <a:t>, </a:t>
            </a:r>
            <a:r>
              <a:rPr lang="ko-KR" altLang="en-US" sz="2000" dirty="0"/>
              <a:t>근원형태소</a:t>
            </a:r>
            <a:endParaRPr lang="en-US" altLang="ko-KR" sz="2000" dirty="0"/>
          </a:p>
          <a:p>
            <a:r>
              <a:rPr lang="ko-KR" altLang="en-US" sz="2000" dirty="0"/>
              <a:t>어미 </a:t>
            </a:r>
            <a:r>
              <a:rPr lang="en-US" altLang="ko-KR" sz="2000" dirty="0"/>
              <a:t>– </a:t>
            </a:r>
            <a:r>
              <a:rPr lang="ko-KR" altLang="en-US" sz="2000" dirty="0"/>
              <a:t>의존형태소</a:t>
            </a:r>
            <a:r>
              <a:rPr lang="en-US" altLang="ko-KR" sz="2000" dirty="0"/>
              <a:t>, </a:t>
            </a:r>
            <a:r>
              <a:rPr lang="ko-KR" altLang="en-US" sz="2000" dirty="0"/>
              <a:t>형식형태소</a:t>
            </a:r>
            <a:r>
              <a:rPr lang="en-US" altLang="ko-KR" sz="2000" dirty="0"/>
              <a:t>, </a:t>
            </a:r>
            <a:r>
              <a:rPr lang="ko-KR" altLang="en-US" sz="2000" dirty="0"/>
              <a:t>근원형태소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명사는 혼자 어절이 될 수 있지만</a:t>
            </a:r>
            <a:r>
              <a:rPr lang="en-US" altLang="ko-KR" sz="2000" dirty="0"/>
              <a:t>, </a:t>
            </a:r>
            <a:r>
              <a:rPr lang="ko-KR" altLang="en-US" sz="2000" dirty="0"/>
              <a:t>조사가 나왔다는 건 어절의 왼쪽에 명사가 나왔다는 의미이다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조사를 가지고</a:t>
            </a:r>
            <a:r>
              <a:rPr lang="en-US" altLang="ko-KR" sz="2000" dirty="0"/>
              <a:t>, </a:t>
            </a:r>
            <a:r>
              <a:rPr lang="ko-KR" altLang="en-US" sz="2000" dirty="0"/>
              <a:t>명사를 뽑아보자</a:t>
            </a:r>
            <a:endParaRPr lang="en-US" altLang="ko-KR" sz="2000" dirty="0"/>
          </a:p>
          <a:p>
            <a:r>
              <a:rPr lang="en-US" altLang="ko-KR" sz="2000" dirty="0"/>
              <a:t>“</a:t>
            </a:r>
            <a:r>
              <a:rPr lang="ko-KR" altLang="en-US" sz="2000" dirty="0" err="1"/>
              <a:t>덕질했어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덕질했네</a:t>
            </a:r>
            <a:r>
              <a:rPr lang="ko-KR" altLang="en-US" sz="2000" dirty="0"/>
              <a:t>＂ 는</a:t>
            </a:r>
            <a:r>
              <a:rPr lang="en-US" altLang="ko-KR" sz="2000" dirty="0"/>
              <a:t> </a:t>
            </a:r>
            <a:r>
              <a:rPr lang="ko-KR" altLang="en-US" sz="2000" dirty="0"/>
              <a:t>동사지만 데이터 관점에서는 명사 </a:t>
            </a:r>
            <a:r>
              <a:rPr lang="en-US" altLang="ko-KR" sz="2000" dirty="0"/>
              <a:t>+ </a:t>
            </a:r>
            <a:r>
              <a:rPr lang="ko-KR" altLang="en-US" sz="2000" dirty="0"/>
              <a:t>동사로 나눈다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[</a:t>
            </a:r>
            <a:r>
              <a:rPr lang="ko-KR" altLang="en-US" sz="2000" dirty="0" err="1"/>
              <a:t>덕질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했어</a:t>
            </a:r>
            <a:r>
              <a:rPr lang="en-US" altLang="ko-KR" sz="2000" dirty="0"/>
              <a:t>], [</a:t>
            </a:r>
            <a:r>
              <a:rPr lang="ko-KR" altLang="en-US" sz="2000" dirty="0" err="1"/>
              <a:t>덕질</a:t>
            </a:r>
            <a:r>
              <a:rPr lang="en-US" altLang="ko-KR" sz="2000" dirty="0"/>
              <a:t>, </a:t>
            </a:r>
            <a:r>
              <a:rPr lang="ko-KR" altLang="en-US" sz="2000" dirty="0"/>
              <a:t>했네</a:t>
            </a:r>
            <a:r>
              <a:rPr lang="en-US" altLang="ko-KR" sz="2000" dirty="0"/>
              <a:t>]</a:t>
            </a:r>
          </a:p>
          <a:p>
            <a:r>
              <a:rPr lang="ko-KR" altLang="en-US" sz="2000" dirty="0" err="1"/>
              <a:t>했어</a:t>
            </a:r>
            <a:r>
              <a:rPr lang="en-US" altLang="ko-KR" sz="2000" dirty="0"/>
              <a:t>,</a:t>
            </a:r>
            <a:r>
              <a:rPr lang="ko-KR" altLang="en-US" sz="2000" dirty="0"/>
              <a:t> 했네 를 어근과 어미로 나눌 수 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하 </a:t>
            </a:r>
            <a:r>
              <a:rPr lang="en-US" altLang="ko-KR" sz="2000" dirty="0"/>
              <a:t>+ </a:t>
            </a:r>
            <a:r>
              <a:rPr lang="ko-KR" altLang="en-US" sz="2000" dirty="0"/>
              <a:t>어</a:t>
            </a:r>
            <a:r>
              <a:rPr lang="en-US" altLang="ko-KR" sz="2000" dirty="0"/>
              <a:t>, </a:t>
            </a:r>
            <a:r>
              <a:rPr lang="ko-KR" altLang="en-US" sz="2000" dirty="0"/>
              <a:t>하 </a:t>
            </a:r>
            <a:r>
              <a:rPr lang="en-US" altLang="ko-KR" sz="2000" dirty="0"/>
              <a:t>+ </a:t>
            </a:r>
            <a:r>
              <a:rPr lang="ko-KR" altLang="en-US" sz="2000" dirty="0"/>
              <a:t>네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※ </a:t>
            </a:r>
            <a:r>
              <a:rPr lang="ko-KR" altLang="en-US" sz="2000" dirty="0"/>
              <a:t>형태소 </a:t>
            </a:r>
            <a:endParaRPr lang="en-US" altLang="ko-KR" sz="2000" dirty="0"/>
          </a:p>
          <a:p>
            <a:pPr lvl="1"/>
            <a:r>
              <a:rPr lang="ko-KR" altLang="en-US" sz="2000" dirty="0"/>
              <a:t>일정한 의미가 있는 가장 작은 말의 단위</a:t>
            </a:r>
            <a:endParaRPr lang="en-US" altLang="ko-KR" sz="2000" dirty="0"/>
          </a:p>
          <a:p>
            <a:pPr lvl="1"/>
            <a:r>
              <a:rPr lang="ko-KR" altLang="en-US" sz="2000" dirty="0"/>
              <a:t>실질형태소</a:t>
            </a:r>
            <a:r>
              <a:rPr lang="en-US" altLang="ko-KR" sz="2000" dirty="0"/>
              <a:t>, </a:t>
            </a:r>
            <a:r>
              <a:rPr lang="ko-KR" altLang="en-US" sz="2000" dirty="0"/>
              <a:t>형식형태소</a:t>
            </a:r>
            <a:r>
              <a:rPr lang="en-US" altLang="ko-KR" sz="2000" dirty="0"/>
              <a:t>, </a:t>
            </a:r>
            <a:r>
              <a:rPr lang="ko-KR" altLang="en-US" sz="2000" dirty="0"/>
              <a:t>자립형태소</a:t>
            </a:r>
            <a:r>
              <a:rPr lang="en-US" altLang="ko-KR" sz="2000" dirty="0"/>
              <a:t>, </a:t>
            </a:r>
            <a:r>
              <a:rPr lang="ko-KR" altLang="en-US" sz="2000" dirty="0"/>
              <a:t>의존형태소</a:t>
            </a:r>
            <a:r>
              <a:rPr lang="en-US" altLang="ko-KR" sz="2000" dirty="0"/>
              <a:t>, </a:t>
            </a:r>
            <a:r>
              <a:rPr lang="ko-KR" altLang="en-US" sz="2000" dirty="0"/>
              <a:t>근원형태소</a:t>
            </a:r>
            <a:r>
              <a:rPr lang="en-US" altLang="ko-KR" sz="2000" dirty="0"/>
              <a:t>, </a:t>
            </a:r>
            <a:r>
              <a:rPr lang="ko-KR" altLang="en-US" sz="2000" dirty="0"/>
              <a:t>불구형태소</a:t>
            </a:r>
            <a:endParaRPr lang="en-US" altLang="ko-KR" sz="20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9106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1AFF08-E93D-4BDB-A716-51C448A59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2200" dirty="0"/>
              <a:t>실질</a:t>
            </a:r>
            <a:r>
              <a:rPr lang="en-US" altLang="ko-KR" sz="2200" dirty="0"/>
              <a:t>(</a:t>
            </a:r>
            <a:r>
              <a:rPr lang="ko-KR" altLang="en-US" sz="2200" dirty="0"/>
              <a:t>어휘</a:t>
            </a:r>
            <a:r>
              <a:rPr lang="en-US" altLang="ko-KR" sz="2200" dirty="0"/>
              <a:t>)</a:t>
            </a:r>
            <a:r>
              <a:rPr lang="ko-KR" altLang="en-US" sz="2200" dirty="0"/>
              <a:t>형태소</a:t>
            </a:r>
            <a:endParaRPr lang="en-US" altLang="ko-KR" sz="2200" dirty="0"/>
          </a:p>
          <a:p>
            <a:pPr lvl="1"/>
            <a:r>
              <a:rPr lang="ko-KR" altLang="en-US" sz="1800" dirty="0"/>
              <a:t>실제 의미가 있는 형태소 </a:t>
            </a:r>
            <a:endParaRPr lang="en-US" altLang="ko-KR" sz="1800" dirty="0"/>
          </a:p>
          <a:p>
            <a:pPr lvl="1"/>
            <a:r>
              <a:rPr lang="ko-KR" altLang="en-US" sz="1800" dirty="0"/>
              <a:t>명사</a:t>
            </a:r>
            <a:r>
              <a:rPr lang="en-US" altLang="ko-KR" sz="1800" dirty="0"/>
              <a:t>, </a:t>
            </a:r>
            <a:r>
              <a:rPr lang="ko-KR" altLang="en-US" sz="1800" dirty="0"/>
              <a:t>동사</a:t>
            </a:r>
            <a:r>
              <a:rPr lang="en-US" altLang="ko-KR" sz="1800" dirty="0"/>
              <a:t>, </a:t>
            </a:r>
            <a:r>
              <a:rPr lang="ko-KR" altLang="en-US" sz="1800" dirty="0"/>
              <a:t>형용사</a:t>
            </a:r>
            <a:r>
              <a:rPr lang="en-US" altLang="ko-KR" sz="1800" dirty="0"/>
              <a:t>,</a:t>
            </a:r>
            <a:r>
              <a:rPr lang="ko-KR" altLang="en-US" sz="1800" dirty="0"/>
              <a:t> 부사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r>
              <a:rPr lang="ko-KR" altLang="en-US" sz="2200" dirty="0"/>
              <a:t>형식</a:t>
            </a:r>
            <a:r>
              <a:rPr lang="en-US" altLang="ko-KR" sz="2200" dirty="0"/>
              <a:t>(</a:t>
            </a:r>
            <a:r>
              <a:rPr lang="ko-KR" altLang="en-US" sz="2200" dirty="0"/>
              <a:t>문법</a:t>
            </a:r>
            <a:r>
              <a:rPr lang="en-US" altLang="ko-KR" sz="2200" dirty="0"/>
              <a:t>)</a:t>
            </a:r>
            <a:r>
              <a:rPr lang="ko-KR" altLang="en-US" sz="2200" dirty="0"/>
              <a:t>형태소</a:t>
            </a:r>
            <a:r>
              <a:rPr lang="en-US" altLang="ko-KR" sz="2200" dirty="0"/>
              <a:t> </a:t>
            </a:r>
          </a:p>
          <a:p>
            <a:pPr lvl="1"/>
            <a:r>
              <a:rPr lang="ko-KR" altLang="en-US" sz="1800" dirty="0"/>
              <a:t>문법적 의미가 있는 형태소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r>
              <a:rPr lang="ko-KR" altLang="en-US" sz="2200" dirty="0"/>
              <a:t>자립형태소</a:t>
            </a:r>
            <a:endParaRPr lang="en-US" altLang="ko-KR" sz="2200" dirty="0"/>
          </a:p>
          <a:p>
            <a:pPr lvl="1"/>
            <a:r>
              <a:rPr lang="ko-KR" altLang="en-US" sz="1800" dirty="0"/>
              <a:t>다른 형태소 없이 홀로 어절을 이루어 사용될 수 있는 형태소</a:t>
            </a:r>
            <a:endParaRPr lang="en-US" altLang="ko-KR" sz="1800" dirty="0"/>
          </a:p>
          <a:p>
            <a:pPr lvl="1"/>
            <a:r>
              <a:rPr lang="ko-KR" altLang="en-US" sz="1800" dirty="0"/>
              <a:t>명사</a:t>
            </a:r>
            <a:r>
              <a:rPr lang="en-US" altLang="ko-KR" sz="1800" dirty="0"/>
              <a:t>, </a:t>
            </a:r>
            <a:r>
              <a:rPr lang="ko-KR" altLang="en-US" sz="1800" dirty="0"/>
              <a:t>대명사</a:t>
            </a:r>
            <a:r>
              <a:rPr lang="en-US" altLang="ko-KR" sz="1800" dirty="0"/>
              <a:t>, </a:t>
            </a:r>
            <a:r>
              <a:rPr lang="ko-KR" altLang="en-US" sz="1800" dirty="0"/>
              <a:t>수사</a:t>
            </a:r>
            <a:r>
              <a:rPr lang="en-US" altLang="ko-KR" sz="1800" dirty="0"/>
              <a:t>, </a:t>
            </a:r>
            <a:r>
              <a:rPr lang="ko-KR" altLang="en-US" sz="1800" dirty="0"/>
              <a:t>관형사</a:t>
            </a:r>
            <a:r>
              <a:rPr lang="en-US" altLang="ko-KR" sz="1800" dirty="0"/>
              <a:t>, </a:t>
            </a:r>
            <a:r>
              <a:rPr lang="ko-KR" altLang="en-US" sz="1800" dirty="0"/>
              <a:t>부사</a:t>
            </a:r>
            <a:r>
              <a:rPr lang="en-US" altLang="ko-KR" sz="1800" dirty="0"/>
              <a:t>, </a:t>
            </a:r>
            <a:r>
              <a:rPr lang="ko-KR" altLang="en-US" sz="1800" dirty="0"/>
              <a:t>감탄사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r>
              <a:rPr lang="ko-KR" altLang="en-US" sz="2200" dirty="0"/>
              <a:t>의존형태소</a:t>
            </a:r>
            <a:endParaRPr lang="en-US" altLang="ko-KR" sz="2200" dirty="0"/>
          </a:p>
          <a:p>
            <a:pPr lvl="1"/>
            <a:r>
              <a:rPr lang="ko-KR" altLang="en-US" sz="1700" dirty="0"/>
              <a:t>문장에서 반드시 다른 형태소와 함께 쓰여서 어절을 이루는 형태소</a:t>
            </a:r>
            <a:endParaRPr lang="en-US" altLang="ko-KR" sz="1700" dirty="0"/>
          </a:p>
          <a:p>
            <a:pPr lvl="1"/>
            <a:r>
              <a:rPr lang="ko-KR" altLang="en-US" sz="1700" dirty="0"/>
              <a:t>용언</a:t>
            </a:r>
            <a:r>
              <a:rPr lang="en-US" altLang="ko-KR" sz="1700" dirty="0"/>
              <a:t>(</a:t>
            </a:r>
            <a:r>
              <a:rPr lang="ko-KR" altLang="en-US" sz="1700" dirty="0"/>
              <a:t>형용사</a:t>
            </a:r>
            <a:r>
              <a:rPr lang="en-US" altLang="ko-KR" sz="1700" dirty="0"/>
              <a:t>, </a:t>
            </a:r>
            <a:r>
              <a:rPr lang="ko-KR" altLang="en-US" sz="1700" dirty="0"/>
              <a:t>동사</a:t>
            </a:r>
            <a:r>
              <a:rPr lang="en-US" altLang="ko-KR" sz="1700" dirty="0"/>
              <a:t>)</a:t>
            </a:r>
            <a:r>
              <a:rPr lang="ko-KR" altLang="en-US" sz="1700" dirty="0"/>
              <a:t>의 어간</a:t>
            </a:r>
            <a:r>
              <a:rPr lang="en-US" altLang="ko-KR" sz="1700" dirty="0"/>
              <a:t>, </a:t>
            </a:r>
            <a:r>
              <a:rPr lang="ko-KR" altLang="en-US" sz="1700" dirty="0"/>
              <a:t>조사</a:t>
            </a:r>
            <a:r>
              <a:rPr lang="en-US" altLang="ko-KR" sz="1700" dirty="0"/>
              <a:t>, </a:t>
            </a:r>
            <a:r>
              <a:rPr lang="ko-KR" altLang="en-US" sz="1700" dirty="0"/>
              <a:t>어미</a:t>
            </a:r>
            <a:endParaRPr lang="en-US" altLang="ko-KR" sz="1700" dirty="0"/>
          </a:p>
          <a:p>
            <a:pPr lvl="1"/>
            <a:endParaRPr lang="en-US" altLang="ko-KR" sz="1700" dirty="0"/>
          </a:p>
          <a:p>
            <a:r>
              <a:rPr lang="ko-KR" altLang="en-US" sz="2200" dirty="0"/>
              <a:t>근원형태소</a:t>
            </a:r>
            <a:endParaRPr lang="en-US" altLang="ko-KR" sz="2200" dirty="0"/>
          </a:p>
          <a:p>
            <a:pPr lvl="1"/>
            <a:r>
              <a:rPr lang="ko-KR" altLang="en-US" sz="1700" dirty="0"/>
              <a:t>단어 형성에 참여하는 실질형태소와 형식형태소 또는 자립형태소와 의존형태소를 모두 통틀어 가리키는 말이다</a:t>
            </a:r>
            <a:r>
              <a:rPr lang="en-US" altLang="ko-KR" sz="1700" dirty="0"/>
              <a:t>. </a:t>
            </a:r>
            <a:r>
              <a:rPr lang="ko-KR" altLang="en-US" sz="1700" dirty="0"/>
              <a:t>위의 예에서</a:t>
            </a:r>
            <a:r>
              <a:rPr lang="en-US" altLang="ko-KR" sz="1700" dirty="0"/>
              <a:t>, “</a:t>
            </a:r>
            <a:r>
              <a:rPr lang="ko-KR" altLang="en-US" sz="1700" dirty="0" err="1"/>
              <a:t>위키백과”라는</a:t>
            </a:r>
            <a:r>
              <a:rPr lang="ko-KR" altLang="en-US" sz="1700" dirty="0"/>
              <a:t> 말이 하나의 낱말로 정착되었다면 “</a:t>
            </a:r>
            <a:r>
              <a:rPr lang="ko-KR" altLang="en-US" sz="1700" dirty="0" err="1"/>
              <a:t>위키”와</a:t>
            </a:r>
            <a:r>
              <a:rPr lang="ko-KR" altLang="en-US" sz="1700" dirty="0"/>
              <a:t> “</a:t>
            </a:r>
            <a:r>
              <a:rPr lang="ko-KR" altLang="en-US" sz="1700" dirty="0" err="1"/>
              <a:t>백과”는</a:t>
            </a:r>
            <a:r>
              <a:rPr lang="ko-KR" altLang="en-US" sz="1700" dirty="0"/>
              <a:t> 이 낱말의 근원형태소가 된다</a:t>
            </a:r>
            <a:r>
              <a:rPr lang="en-US" altLang="ko-KR" sz="1700" dirty="0"/>
              <a:t>. </a:t>
            </a:r>
          </a:p>
          <a:p>
            <a:pPr lvl="1"/>
            <a:r>
              <a:rPr lang="ko-KR" altLang="en-US" sz="1700" dirty="0"/>
              <a:t>어떤 형태소가 다른 형태소와 결합하는 관계가 제한적이면 불구형태소</a:t>
            </a:r>
            <a:r>
              <a:rPr lang="en-US" altLang="ko-KR" sz="1700" dirty="0"/>
              <a:t>(=</a:t>
            </a:r>
            <a:r>
              <a:rPr lang="ko-KR" altLang="en-US" sz="1700" dirty="0"/>
              <a:t>특이형태소</a:t>
            </a:r>
            <a:r>
              <a:rPr lang="en-US" altLang="ko-KR" sz="1700" dirty="0"/>
              <a:t>)</a:t>
            </a:r>
            <a:r>
              <a:rPr lang="ko-KR" altLang="en-US" sz="1700" dirty="0"/>
              <a:t>라고 한다</a:t>
            </a:r>
            <a:r>
              <a:rPr lang="en-US" altLang="ko-KR" sz="1700" dirty="0"/>
              <a:t>.</a:t>
            </a:r>
          </a:p>
          <a:p>
            <a:pPr lvl="1"/>
            <a:endParaRPr lang="en-US" altLang="ko-KR" sz="1700" dirty="0"/>
          </a:p>
          <a:p>
            <a:r>
              <a:rPr lang="ko-KR" altLang="en-US" sz="2200" dirty="0"/>
              <a:t>불구</a:t>
            </a:r>
            <a:r>
              <a:rPr lang="en-US" altLang="ko-KR" sz="2200" dirty="0"/>
              <a:t>(</a:t>
            </a:r>
            <a:r>
              <a:rPr lang="ko-KR" altLang="en-US" sz="2200" dirty="0"/>
              <a:t>특이</a:t>
            </a:r>
            <a:r>
              <a:rPr lang="en-US" altLang="ko-KR" sz="2200" dirty="0"/>
              <a:t>, </a:t>
            </a:r>
            <a:r>
              <a:rPr lang="ko-KR" altLang="en-US" sz="2200" dirty="0"/>
              <a:t>유일</a:t>
            </a:r>
            <a:r>
              <a:rPr lang="en-US" altLang="ko-KR" sz="2200" dirty="0"/>
              <a:t>)</a:t>
            </a:r>
            <a:r>
              <a:rPr lang="ko-KR" altLang="en-US" sz="2200" dirty="0"/>
              <a:t>형태소</a:t>
            </a:r>
            <a:endParaRPr lang="en-US" altLang="ko-KR" sz="2200" dirty="0"/>
          </a:p>
          <a:p>
            <a:pPr lvl="1"/>
            <a:r>
              <a:rPr lang="ko-KR" altLang="en-US" sz="1800" dirty="0"/>
              <a:t>소수의 특정한 </a:t>
            </a:r>
            <a:r>
              <a:rPr lang="ko-KR" altLang="en-US" sz="1800" dirty="0" err="1"/>
              <a:t>형태소와만</a:t>
            </a:r>
            <a:r>
              <a:rPr lang="ko-KR" altLang="en-US" sz="1800" dirty="0"/>
              <a:t> 결합하여 사용되는 형태소를 말한다</a:t>
            </a:r>
            <a:r>
              <a:rPr lang="en-US" altLang="ko-KR" sz="1800" dirty="0"/>
              <a:t>. </a:t>
            </a:r>
            <a:r>
              <a:rPr lang="ko-KR" altLang="en-US" sz="1800" dirty="0"/>
              <a:t>예를 들어</a:t>
            </a:r>
            <a:r>
              <a:rPr lang="en-US" altLang="ko-KR" sz="1800" dirty="0"/>
              <a:t>, “</a:t>
            </a:r>
            <a:r>
              <a:rPr lang="ko-KR" altLang="en-US" sz="1800" dirty="0" err="1"/>
              <a:t>가랑개미</a:t>
            </a:r>
            <a:r>
              <a:rPr lang="ko-KR" altLang="en-US" sz="1800" dirty="0"/>
              <a:t>”</a:t>
            </a:r>
            <a:r>
              <a:rPr lang="en-US" altLang="ko-KR" sz="1800" dirty="0"/>
              <a:t>, “</a:t>
            </a:r>
            <a:r>
              <a:rPr lang="ko-KR" altLang="en-US" sz="1800" dirty="0" err="1"/>
              <a:t>가랑눈</a:t>
            </a:r>
            <a:r>
              <a:rPr lang="ko-KR" altLang="en-US" sz="1800" dirty="0"/>
              <a:t>”</a:t>
            </a:r>
            <a:r>
              <a:rPr lang="en-US" altLang="ko-KR" sz="1800" dirty="0"/>
              <a:t>, “</a:t>
            </a:r>
            <a:r>
              <a:rPr lang="ko-KR" altLang="en-US" sz="1800" dirty="0"/>
              <a:t>가랑니”</a:t>
            </a:r>
            <a:r>
              <a:rPr lang="en-US" altLang="ko-KR" sz="1800" dirty="0"/>
              <a:t>, “</a:t>
            </a:r>
            <a:r>
              <a:rPr lang="ko-KR" altLang="en-US" sz="1800" dirty="0"/>
              <a:t>가랑무”</a:t>
            </a:r>
            <a:r>
              <a:rPr lang="en-US" altLang="ko-KR" sz="1800" dirty="0"/>
              <a:t>, “</a:t>
            </a:r>
            <a:r>
              <a:rPr lang="ko-KR" altLang="en-US" sz="1800" dirty="0"/>
              <a:t>가랑비” 등에서</a:t>
            </a:r>
            <a:r>
              <a:rPr lang="en-US" altLang="ko-KR" sz="1800" dirty="0"/>
              <a:t>, </a:t>
            </a:r>
            <a:r>
              <a:rPr lang="ko-KR" altLang="en-US" sz="1800" dirty="0"/>
              <a:t>모든 “</a:t>
            </a:r>
            <a:r>
              <a:rPr lang="ko-KR" altLang="en-US" sz="1800" dirty="0" err="1"/>
              <a:t>가랑”이</a:t>
            </a:r>
            <a:r>
              <a:rPr lang="ko-KR" altLang="en-US" sz="1800" dirty="0"/>
              <a:t> 동일한 형태소인지 아니면 의미에 따라 둘 이상으로 나뉠 수 있는지에 대해서는 이견이 있을 수 있으나</a:t>
            </a:r>
            <a:r>
              <a:rPr lang="en-US" altLang="ko-KR" sz="1800" dirty="0"/>
              <a:t>, </a:t>
            </a:r>
            <a:r>
              <a:rPr lang="ko-KR" altLang="en-US" sz="1800" dirty="0"/>
              <a:t>그런 논의와 무관하게 이러한 “</a:t>
            </a:r>
            <a:r>
              <a:rPr lang="ko-KR" altLang="en-US" sz="1800" dirty="0" err="1"/>
              <a:t>가랑”과</a:t>
            </a:r>
            <a:r>
              <a:rPr lang="ko-KR" altLang="en-US" sz="1800" dirty="0"/>
              <a:t> 같은 형태소는 몇몇 낱말에서만 사용된다는 점에서 불구형태소에 해당한다</a:t>
            </a:r>
            <a:r>
              <a:rPr lang="en-US" altLang="ko-KR" sz="1800" dirty="0"/>
              <a:t>. “</a:t>
            </a:r>
            <a:r>
              <a:rPr lang="ko-KR" altLang="en-US" sz="1800" dirty="0" err="1"/>
              <a:t>오솔길”의</a:t>
            </a:r>
            <a:r>
              <a:rPr lang="ko-KR" altLang="en-US" sz="1800" dirty="0"/>
              <a:t> “</a:t>
            </a:r>
            <a:r>
              <a:rPr lang="ko-KR" altLang="en-US" sz="1800" dirty="0" err="1"/>
              <a:t>오솔</a:t>
            </a:r>
            <a:r>
              <a:rPr lang="ko-KR" altLang="en-US" sz="1800" dirty="0"/>
              <a:t>”</a:t>
            </a:r>
            <a:r>
              <a:rPr lang="en-US" altLang="ko-KR" sz="1800" dirty="0"/>
              <a:t>, “</a:t>
            </a:r>
            <a:r>
              <a:rPr lang="ko-KR" altLang="en-US" sz="1800" dirty="0" err="1"/>
              <a:t>아름답다”의</a:t>
            </a:r>
            <a:r>
              <a:rPr lang="ko-KR" altLang="en-US" sz="1800" dirty="0"/>
              <a:t> “</a:t>
            </a:r>
            <a:r>
              <a:rPr lang="ko-KR" altLang="en-US" sz="1800" dirty="0" err="1"/>
              <a:t>아름”도</a:t>
            </a:r>
            <a:r>
              <a:rPr lang="ko-KR" altLang="en-US" sz="1800" dirty="0"/>
              <a:t> 이에 해당한다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988163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16EB1B-B024-40CB-B2D6-69F2896B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/>
          <a:lstStyle/>
          <a:p>
            <a:r>
              <a:rPr lang="en-US" altLang="ko-KR" dirty="0"/>
              <a:t>L-R</a:t>
            </a:r>
            <a:r>
              <a:rPr lang="ko-KR" altLang="en-US" dirty="0"/>
              <a:t> 구조로 명사와 동사를 품사를 찾을 것인데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미등록 단어의 문제가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언어는 시대에 따라서 달라진다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잘 변하는 것 </a:t>
            </a:r>
            <a:r>
              <a:rPr lang="en-US" altLang="ko-KR" dirty="0"/>
              <a:t>= </a:t>
            </a:r>
            <a:r>
              <a:rPr lang="ko-KR" altLang="en-US" dirty="0"/>
              <a:t>새로운 개념 </a:t>
            </a:r>
            <a:r>
              <a:rPr lang="en-US" altLang="ko-KR" dirty="0"/>
              <a:t>(</a:t>
            </a:r>
            <a:r>
              <a:rPr lang="ko-KR" altLang="en-US" dirty="0"/>
              <a:t>명사</a:t>
            </a:r>
            <a:r>
              <a:rPr lang="en-US" altLang="ko-KR" dirty="0"/>
              <a:t>), </a:t>
            </a:r>
            <a:r>
              <a:rPr lang="ko-KR" altLang="en-US" dirty="0"/>
              <a:t>말투</a:t>
            </a:r>
            <a:r>
              <a:rPr lang="en-US" altLang="ko-KR" dirty="0"/>
              <a:t>, </a:t>
            </a:r>
            <a:r>
              <a:rPr lang="ko-KR" altLang="en-US" dirty="0"/>
              <a:t>다양성 </a:t>
            </a:r>
            <a:r>
              <a:rPr lang="en-US" altLang="ko-KR" dirty="0"/>
              <a:t>(</a:t>
            </a:r>
            <a:r>
              <a:rPr lang="ko-KR" altLang="en-US" dirty="0"/>
              <a:t>어미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잘 변하지 않은 것 </a:t>
            </a:r>
            <a:r>
              <a:rPr lang="en-US" altLang="ko-KR" dirty="0"/>
              <a:t>= </a:t>
            </a:r>
            <a:r>
              <a:rPr lang="ko-KR" altLang="en-US" dirty="0"/>
              <a:t>속성</a:t>
            </a:r>
            <a:r>
              <a:rPr lang="en-US" altLang="ko-KR" dirty="0"/>
              <a:t>, </a:t>
            </a:r>
            <a:r>
              <a:rPr lang="ko-KR" altLang="en-US" dirty="0"/>
              <a:t>환경설정 </a:t>
            </a:r>
            <a:r>
              <a:rPr lang="en-US" altLang="ko-KR" dirty="0"/>
              <a:t>(</a:t>
            </a:r>
            <a:r>
              <a:rPr lang="ko-KR" altLang="en-US" dirty="0"/>
              <a:t>동사</a:t>
            </a:r>
            <a:r>
              <a:rPr lang="en-US" altLang="ko-KR" dirty="0"/>
              <a:t>, </a:t>
            </a:r>
            <a:r>
              <a:rPr lang="ko-KR" altLang="en-US" dirty="0"/>
              <a:t>조사</a:t>
            </a:r>
            <a:r>
              <a:rPr lang="en-US" altLang="ko-KR" dirty="0"/>
              <a:t>) </a:t>
            </a:r>
            <a:r>
              <a:rPr lang="ko-KR" altLang="en-US" dirty="0"/>
              <a:t> </a:t>
            </a:r>
            <a:endParaRPr lang="en-US" altLang="ko-KR" dirty="0"/>
          </a:p>
          <a:p>
            <a:pPr lvl="2"/>
            <a:r>
              <a:rPr lang="ko-KR" altLang="en-US" dirty="0"/>
              <a:t>새로운 명사는 조사를 통해서 찾아 등록하고</a:t>
            </a:r>
            <a:r>
              <a:rPr lang="en-US" altLang="ko-KR" dirty="0"/>
              <a:t>, </a:t>
            </a:r>
          </a:p>
          <a:p>
            <a:pPr lvl="2"/>
            <a:r>
              <a:rPr lang="ko-KR" altLang="en-US" dirty="0"/>
              <a:t>새로운 어미는 동사를 통해서 찾아 등록할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미등록단어도 </a:t>
            </a:r>
            <a:r>
              <a:rPr lang="en-US" altLang="ko-KR" dirty="0"/>
              <a:t>L-R</a:t>
            </a:r>
            <a:r>
              <a:rPr lang="ko-KR" altLang="en-US" dirty="0"/>
              <a:t> 구조로 품사를 찾을 수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8934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14015A-C045-43AD-BC3C-AF3230D44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L-R Graph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95C4EB-39D7-4069-8E1A-739716BCF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931" y="1768066"/>
            <a:ext cx="8283658" cy="47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812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F4D8009-F586-4551-8A6D-298BD8FFA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814" y="0"/>
            <a:ext cx="8295016" cy="4942707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5A4B07D-32DB-4488-B5CB-BEA33C5B6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942706"/>
            <a:ext cx="12192000" cy="1915293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명사가 맞으면 </a:t>
            </a:r>
            <a:r>
              <a:rPr lang="en-US" altLang="ko-KR" sz="2000" dirty="0" err="1"/>
              <a:t>get_r</a:t>
            </a:r>
            <a:r>
              <a:rPr lang="en-US" altLang="ko-KR" sz="2000" dirty="0"/>
              <a:t> </a:t>
            </a:r>
            <a:r>
              <a:rPr lang="ko-KR" altLang="en-US" sz="2000" dirty="0"/>
              <a:t>로 나오는 조사들의 </a:t>
            </a:r>
            <a:r>
              <a:rPr lang="en-US" altLang="ko-KR" sz="2000" dirty="0" err="1"/>
              <a:t>freq</a:t>
            </a:r>
            <a:r>
              <a:rPr lang="en-US" altLang="ko-KR" sz="2000" dirty="0"/>
              <a:t> </a:t>
            </a:r>
            <a:r>
              <a:rPr lang="ko-KR" altLang="en-US" sz="2000" dirty="0"/>
              <a:t>가 누적되고 </a:t>
            </a:r>
            <a:endParaRPr lang="en-US" altLang="ko-KR" sz="2000" dirty="0"/>
          </a:p>
          <a:p>
            <a:r>
              <a:rPr lang="ko-KR" altLang="en-US" sz="2000" dirty="0"/>
              <a:t>명사가 아니면 </a:t>
            </a:r>
            <a:r>
              <a:rPr lang="en-US" altLang="ko-KR" sz="2000" dirty="0" err="1"/>
              <a:t>get_r</a:t>
            </a:r>
            <a:r>
              <a:rPr lang="en-US" altLang="ko-KR" sz="2000" dirty="0"/>
              <a:t> </a:t>
            </a:r>
            <a:r>
              <a:rPr lang="ko-KR" altLang="en-US" sz="2000" dirty="0"/>
              <a:t>에서 나오는 값들이 조사들에 아예 맞지 않아 </a:t>
            </a:r>
            <a:r>
              <a:rPr lang="en-US" altLang="ko-KR" sz="2000" dirty="0"/>
              <a:t>continuous </a:t>
            </a:r>
            <a:r>
              <a:rPr lang="ko-KR" altLang="en-US" sz="2000" dirty="0"/>
              <a:t>되면서 </a:t>
            </a:r>
            <a:r>
              <a:rPr lang="en-US" altLang="ko-KR" sz="2000" dirty="0" err="1"/>
              <a:t>freq</a:t>
            </a:r>
            <a:r>
              <a:rPr lang="en-US" altLang="ko-KR" sz="2000" dirty="0"/>
              <a:t> </a:t>
            </a:r>
            <a:r>
              <a:rPr lang="ko-KR" altLang="en-US" sz="2000" dirty="0"/>
              <a:t>가 더해지지 않아 최종 누적에서 보면 명사가 아닌 스코어를 가지게 된다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 err="1"/>
              <a:t>R_score</a:t>
            </a:r>
            <a:r>
              <a:rPr lang="ko-KR" altLang="en-US" sz="2000" dirty="0"/>
              <a:t> </a:t>
            </a:r>
            <a:r>
              <a:rPr lang="en-US" altLang="ko-KR" sz="2000" dirty="0"/>
              <a:t>json</a:t>
            </a:r>
            <a:r>
              <a:rPr lang="ko-KR" altLang="en-US" sz="2000" dirty="0"/>
              <a:t> 덕분에 들어온 단어가 </a:t>
            </a:r>
            <a:r>
              <a:rPr lang="en-US" altLang="ko-KR" sz="2000" dirty="0"/>
              <a:t>R </a:t>
            </a:r>
            <a:r>
              <a:rPr lang="ko-KR" altLang="en-US" sz="2000" dirty="0"/>
              <a:t>분포에서 명사인지 아닌지 알 수 있게 된다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Prop</a:t>
            </a:r>
            <a:r>
              <a:rPr lang="ko-KR" altLang="en-US" sz="2000" dirty="0"/>
              <a:t>는 비율 </a:t>
            </a:r>
            <a:r>
              <a:rPr lang="en-US" altLang="ko-KR" sz="2000" dirty="0"/>
              <a:t>(</a:t>
            </a:r>
            <a:r>
              <a:rPr lang="ko-KR" altLang="en-US" sz="2000" dirty="0"/>
              <a:t>총 조사</a:t>
            </a:r>
            <a:r>
              <a:rPr lang="en-US" altLang="ko-KR" sz="2000" dirty="0"/>
              <a:t>, </a:t>
            </a:r>
            <a:r>
              <a:rPr lang="ko-KR" altLang="en-US" sz="2000" dirty="0"/>
              <a:t>어미 사전에서 몇 개의 조사들이 나왔는가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53053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6F60E9-797E-4AD8-9F82-C9E70B142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10182"/>
            <a:ext cx="10515600" cy="2747817"/>
          </a:xfrm>
        </p:spPr>
        <p:txBody>
          <a:bodyPr>
            <a:normAutofit fontScale="62500" lnSpcReduction="20000"/>
          </a:bodyPr>
          <a:lstStyle/>
          <a:p>
            <a:r>
              <a:rPr lang="ko-KR" altLang="en-US" dirty="0"/>
              <a:t>드라마</a:t>
            </a:r>
            <a:endParaRPr lang="en-US" altLang="ko-KR" dirty="0"/>
          </a:p>
          <a:p>
            <a:r>
              <a:rPr lang="ko-KR" altLang="en-US" dirty="0"/>
              <a:t>명사일 점수 </a:t>
            </a:r>
            <a:r>
              <a:rPr lang="en-US" altLang="ko-KR" dirty="0"/>
              <a:t>0.574</a:t>
            </a:r>
          </a:p>
          <a:p>
            <a:r>
              <a:rPr lang="en-US" altLang="ko-KR" dirty="0"/>
              <a:t>92.1%</a:t>
            </a:r>
            <a:r>
              <a:rPr lang="ko-KR" altLang="en-US" dirty="0"/>
              <a:t>가 맞는 글자들이 나왔다</a:t>
            </a:r>
            <a:r>
              <a:rPr lang="en-US" altLang="ko-KR" dirty="0"/>
              <a:t>. (</a:t>
            </a:r>
            <a:r>
              <a:rPr lang="en-US" altLang="ko-KR" dirty="0" err="1"/>
              <a:t>r_score</a:t>
            </a:r>
            <a:r>
              <a:rPr lang="en-US" altLang="ko-KR" dirty="0"/>
              <a:t> </a:t>
            </a:r>
            <a:r>
              <a:rPr lang="ko-KR" altLang="en-US" dirty="0"/>
              <a:t>에서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시작했</a:t>
            </a:r>
            <a:endParaRPr lang="en-US" altLang="ko-KR" dirty="0"/>
          </a:p>
          <a:p>
            <a:r>
              <a:rPr lang="en-US" altLang="ko-KR" dirty="0"/>
              <a:t>-0.976 </a:t>
            </a:r>
            <a:r>
              <a:rPr lang="ko-KR" altLang="en-US" dirty="0"/>
              <a:t>점으로 명사가 아니고</a:t>
            </a:r>
            <a:r>
              <a:rPr lang="en-US" altLang="ko-KR" dirty="0"/>
              <a:t>, </a:t>
            </a:r>
            <a:r>
              <a:rPr lang="en-US" altLang="ko-KR" dirty="0" err="1"/>
              <a:t>r_score</a:t>
            </a:r>
            <a:r>
              <a:rPr lang="ko-KR" altLang="en-US" dirty="0"/>
              <a:t>에서 </a:t>
            </a:r>
            <a:r>
              <a:rPr lang="en-US" altLang="ko-KR" dirty="0"/>
              <a:t>99.9% </a:t>
            </a:r>
            <a:r>
              <a:rPr lang="ko-KR" altLang="en-US" dirty="0"/>
              <a:t>맞는 글자들이 나온 것으로 보아 명사가 아닌 다른 단어</a:t>
            </a:r>
            <a:endParaRPr lang="en-US" altLang="ko-KR" dirty="0"/>
          </a:p>
          <a:p>
            <a:r>
              <a:rPr lang="ko-KR" altLang="en-US" dirty="0" err="1"/>
              <a:t>드라</a:t>
            </a:r>
            <a:endParaRPr lang="en-US" altLang="ko-KR" dirty="0"/>
          </a:p>
          <a:p>
            <a:r>
              <a:rPr lang="ko-KR" altLang="en-US" dirty="0" err="1"/>
              <a:t>드라</a:t>
            </a:r>
            <a:r>
              <a:rPr lang="ko-KR" altLang="en-US" dirty="0"/>
              <a:t> 같은 경우에는 </a:t>
            </a:r>
            <a:r>
              <a:rPr lang="en-US" altLang="ko-KR" dirty="0" err="1"/>
              <a:t>r_score</a:t>
            </a:r>
            <a:r>
              <a:rPr lang="en-US" altLang="ko-KR" dirty="0"/>
              <a:t> </a:t>
            </a:r>
            <a:r>
              <a:rPr lang="ko-KR" altLang="en-US" dirty="0"/>
              <a:t>에서 맞지 않아</a:t>
            </a:r>
            <a:r>
              <a:rPr lang="en-US" altLang="ko-KR" dirty="0"/>
              <a:t>, prop</a:t>
            </a:r>
            <a:r>
              <a:rPr lang="ko-KR" altLang="en-US" dirty="0"/>
              <a:t>가 확 떨어지는 걸 알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단어가 잘 못 추출 되었다는 것을 알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E76B97-65BA-4795-BF0D-61AEA81C7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618" y="0"/>
            <a:ext cx="6868146" cy="401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255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6A3B9-CE66-4C83-AC91-5A5351867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R-score</a:t>
            </a:r>
            <a:r>
              <a:rPr lang="ko-KR" altLang="en-US" dirty="0"/>
              <a:t> 는 점수를 어떻게 매기었을까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7C4279-9C8D-460E-A3E2-C01737328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이해를 못해 넘어가요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2543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9B72D5-A499-4561-97A5-2E372066F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80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문장에서 단어를 추출할 때 </a:t>
            </a:r>
            <a:endParaRPr lang="en-US" altLang="ko-KR" sz="2000" dirty="0"/>
          </a:p>
          <a:p>
            <a:r>
              <a:rPr lang="ko-KR" altLang="en-US" sz="2000" dirty="0"/>
              <a:t>단어를 잘 가져오게 하기 위해서는 </a:t>
            </a:r>
            <a:endParaRPr lang="en-US" altLang="ko-KR" sz="2000" dirty="0"/>
          </a:p>
          <a:p>
            <a:r>
              <a:rPr lang="ko-KR" altLang="en-US" sz="2000" dirty="0"/>
              <a:t>품사 판별이 계속적으로 필요로 하다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품사 판별을 하는 것에 여러가지 방법이 있지만</a:t>
            </a:r>
            <a:endParaRPr lang="en-US" altLang="ko-KR" sz="2000" dirty="0"/>
          </a:p>
          <a:p>
            <a:r>
              <a:rPr lang="ko-KR" altLang="en-US" sz="2000" dirty="0"/>
              <a:t>그 중에 형태소 분석이 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형태소 분석은 단어 구성 요소들로 분해해서 인식하는 과정이다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단어의 품사는 </a:t>
            </a:r>
            <a:r>
              <a:rPr lang="en-US" altLang="ko-KR" sz="2000" dirty="0"/>
              <a:t>5</a:t>
            </a:r>
            <a:r>
              <a:rPr lang="ko-KR" altLang="en-US" sz="2000" dirty="0"/>
              <a:t>언 </a:t>
            </a:r>
            <a:r>
              <a:rPr lang="en-US" altLang="ko-KR" sz="2000" dirty="0"/>
              <a:t>9</a:t>
            </a:r>
            <a:r>
              <a:rPr lang="ko-KR" altLang="en-US" sz="2000" dirty="0"/>
              <a:t>품사 로 나누어 지고</a:t>
            </a:r>
            <a:r>
              <a:rPr lang="en-US" altLang="ko-KR" sz="2000" dirty="0"/>
              <a:t>,</a:t>
            </a:r>
          </a:p>
          <a:p>
            <a:r>
              <a:rPr lang="ko-KR" altLang="en-US" sz="2000" dirty="0"/>
              <a:t>단어 추출을 어떻게 하는 것과 </a:t>
            </a:r>
            <a:endParaRPr lang="en-US" altLang="ko-KR" sz="2000" dirty="0"/>
          </a:p>
          <a:p>
            <a:r>
              <a:rPr lang="ko-KR" altLang="en-US" sz="2000" dirty="0"/>
              <a:t>형태소로 단어의 명사</a:t>
            </a:r>
            <a:r>
              <a:rPr lang="en-US" altLang="ko-KR" sz="2000" dirty="0"/>
              <a:t>,</a:t>
            </a:r>
            <a:r>
              <a:rPr lang="ko-KR" altLang="en-US" sz="2000" dirty="0"/>
              <a:t> 동사 품사를 </a:t>
            </a:r>
            <a:endParaRPr lang="en-US" altLang="ko-KR" sz="2000" dirty="0"/>
          </a:p>
          <a:p>
            <a:r>
              <a:rPr lang="ko-KR" altLang="en-US" sz="2000" dirty="0"/>
              <a:t>판별을 과정을 알아 볼 것이다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단어 추출과 데이터 분석의 편의성을 위해 </a:t>
            </a:r>
            <a:endParaRPr lang="en-US" altLang="ko-KR" sz="2000" dirty="0"/>
          </a:p>
          <a:p>
            <a:r>
              <a:rPr lang="ko-KR" altLang="en-US" sz="2000" dirty="0"/>
              <a:t>위의 </a:t>
            </a:r>
            <a:r>
              <a:rPr lang="en-US" altLang="ko-KR" sz="2000" dirty="0"/>
              <a:t>9 </a:t>
            </a:r>
            <a:r>
              <a:rPr lang="ko-KR" altLang="en-US" sz="2000" dirty="0"/>
              <a:t>품사 </a:t>
            </a:r>
            <a:r>
              <a:rPr lang="en-US" altLang="ko-KR" sz="2000" dirty="0"/>
              <a:t>+ </a:t>
            </a:r>
            <a:r>
              <a:rPr lang="ko-KR" altLang="en-US" sz="2000" dirty="0"/>
              <a:t>어간</a:t>
            </a:r>
            <a:r>
              <a:rPr lang="en-US" altLang="ko-KR" sz="2000" dirty="0"/>
              <a:t>, </a:t>
            </a:r>
            <a:r>
              <a:rPr lang="ko-KR" altLang="en-US" sz="2000" dirty="0"/>
              <a:t>어미 정도만 </a:t>
            </a:r>
            <a:endParaRPr lang="en-US" altLang="ko-KR" sz="2000" dirty="0"/>
          </a:p>
          <a:p>
            <a:r>
              <a:rPr lang="ko-KR" altLang="en-US" sz="2000" dirty="0"/>
              <a:t>품사 체계로 자주 이용한다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A8A2DA-F01A-4F35-AED8-D429774C7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622" y="3716141"/>
            <a:ext cx="5631151" cy="229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956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BD7E30-7B9C-4C73-BAC7-36E5955F8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기반으로 형태소 분석을 하면 생기는 문제점 </a:t>
            </a:r>
            <a:r>
              <a:rPr lang="en-US" altLang="ko-KR" dirty="0"/>
              <a:t>(Post-processing)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263E94-3291-4794-B124-4E57CCC4C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40935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여기서 어절 단위로 해체를 시작하기 때문에 </a:t>
            </a:r>
            <a:endParaRPr lang="en-US" altLang="ko-KR" sz="2000" dirty="0"/>
          </a:p>
          <a:p>
            <a:r>
              <a:rPr lang="ko-KR" altLang="en-US" sz="2000" dirty="0"/>
              <a:t>독립적인 어절이 될 수 있는 명사 </a:t>
            </a:r>
            <a:r>
              <a:rPr lang="en-US" altLang="ko-KR" sz="2000" dirty="0"/>
              <a:t>ex) </a:t>
            </a:r>
            <a:r>
              <a:rPr lang="ko-KR" altLang="en-US" sz="2000" dirty="0" err="1"/>
              <a:t>떡뽂이</a:t>
            </a:r>
            <a:r>
              <a:rPr lang="ko-KR" altLang="en-US" sz="2000" dirty="0"/>
              <a:t> 같은 경우 문제가 생길 수 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/>
              <a:t>“</a:t>
            </a:r>
            <a:r>
              <a:rPr lang="ko-KR" altLang="en-US" sz="2000" dirty="0"/>
              <a:t>야 오늘 뭐 </a:t>
            </a:r>
            <a:r>
              <a:rPr lang="ko-KR" altLang="en-US" sz="2000" dirty="0" err="1"/>
              <a:t>먹을래</a:t>
            </a:r>
            <a:r>
              <a:rPr lang="en-US" altLang="ko-KR" sz="2000" dirty="0"/>
              <a:t>.”</a:t>
            </a:r>
          </a:p>
          <a:p>
            <a:r>
              <a:rPr lang="en-US" altLang="ko-KR" sz="2000" dirty="0"/>
              <a:t>(</a:t>
            </a:r>
            <a:r>
              <a:rPr lang="ko-KR" altLang="en-US" sz="2000" dirty="0"/>
              <a:t>무음강세</a:t>
            </a:r>
            <a:r>
              <a:rPr lang="en-US" altLang="ko-KR" sz="2000" dirty="0"/>
              <a:t>) “</a:t>
            </a:r>
            <a:r>
              <a:rPr lang="ko-KR" altLang="en-US" sz="2000" dirty="0" err="1"/>
              <a:t>떡뽂이</a:t>
            </a:r>
            <a:r>
              <a:rPr lang="en-US" altLang="ko-KR" sz="2000" dirty="0"/>
              <a:t>” (</a:t>
            </a:r>
            <a:r>
              <a:rPr lang="ko-KR" altLang="en-US" sz="2000" dirty="0"/>
              <a:t>무음강세</a:t>
            </a:r>
            <a:r>
              <a:rPr lang="en-US" altLang="ko-KR" sz="2000" dirty="0"/>
              <a:t>)</a:t>
            </a:r>
          </a:p>
          <a:p>
            <a:r>
              <a:rPr lang="ko-KR" altLang="en-US" sz="2000" dirty="0"/>
              <a:t>단일 어절이 아닌 복합된 어절로 인식을 하기 때문에 </a:t>
            </a:r>
            <a:endParaRPr lang="en-US" altLang="ko-KR" sz="2000" dirty="0"/>
          </a:p>
          <a:p>
            <a:r>
              <a:rPr lang="ko-KR" altLang="en-US" sz="2000" dirty="0"/>
              <a:t>명사 </a:t>
            </a:r>
            <a:r>
              <a:rPr lang="en-US" altLang="ko-KR" sz="2000" dirty="0"/>
              <a:t>+ </a:t>
            </a:r>
            <a:r>
              <a:rPr lang="ko-KR" altLang="en-US" sz="2000" dirty="0"/>
              <a:t>조사로 </a:t>
            </a:r>
            <a:r>
              <a:rPr lang="ko-KR" altLang="en-US" sz="2000" dirty="0" err="1"/>
              <a:t>떡뽂</a:t>
            </a:r>
            <a:r>
              <a:rPr lang="ko-KR" altLang="en-US" sz="2000" dirty="0"/>
              <a:t> </a:t>
            </a:r>
            <a:r>
              <a:rPr lang="en-US" altLang="ko-KR" sz="2000" dirty="0"/>
              <a:t>+ </a:t>
            </a:r>
            <a:r>
              <a:rPr lang="ko-KR" altLang="en-US" sz="2000" dirty="0"/>
              <a:t>이 가 됨</a:t>
            </a:r>
            <a:endParaRPr lang="en-US" altLang="ko-KR" sz="2000" dirty="0"/>
          </a:p>
          <a:p>
            <a:r>
              <a:rPr lang="ko-KR" altLang="en-US" sz="2000" dirty="0"/>
              <a:t>이런 문제는 손으로 다 찾아내서 없앰</a:t>
            </a:r>
          </a:p>
        </p:txBody>
      </p:sp>
    </p:spTree>
    <p:extLst>
      <p:ext uri="{BB962C8B-B14F-4D97-AF65-F5344CB8AC3E}">
        <p14:creationId xmlns:p14="http://schemas.microsoft.com/office/powerpoint/2010/main" val="22337369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FC6191-4490-4110-AAA0-C7344FFD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65125"/>
            <a:ext cx="5257800" cy="1325563"/>
          </a:xfrm>
        </p:spPr>
        <p:txBody>
          <a:bodyPr/>
          <a:lstStyle/>
          <a:p>
            <a:r>
              <a:rPr lang="ko-KR" altLang="en-US" dirty="0"/>
              <a:t>결과 </a:t>
            </a:r>
            <a:r>
              <a:rPr lang="en-US" altLang="ko-KR" dirty="0"/>
              <a:t>(</a:t>
            </a:r>
            <a:r>
              <a:rPr lang="ko-KR" altLang="en-US" dirty="0"/>
              <a:t>미등록 단어</a:t>
            </a:r>
            <a:r>
              <a:rPr lang="en-US" altLang="ko-KR" dirty="0"/>
              <a:t> </a:t>
            </a:r>
            <a:r>
              <a:rPr lang="ko-KR" altLang="en-US" dirty="0"/>
              <a:t>또한 잡아냄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E820E2-CB9B-4591-B617-23A55ECB7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98769" cy="39670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5CF960D-7EF7-4EE5-85D2-87007A27F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455" y="2313398"/>
            <a:ext cx="7758545" cy="454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596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B2A063-0669-470D-8B23-8EF696E6A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50497"/>
            <a:ext cx="10515600" cy="1026465"/>
          </a:xfrm>
        </p:spPr>
        <p:txBody>
          <a:bodyPr/>
          <a:lstStyle/>
          <a:p>
            <a:r>
              <a:rPr lang="ko-KR" altLang="en-US"/>
              <a:t>노이즈가 많은 데이터에서는 아직 문제점이 있음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1F8924-C143-496C-AD0C-1F165B834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462" y="0"/>
            <a:ext cx="7933107" cy="45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2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445124-E987-4FD7-BE43-154881BA4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L-R</a:t>
            </a:r>
            <a:r>
              <a:rPr lang="ko-KR" altLang="en-US" dirty="0"/>
              <a:t> </a:t>
            </a:r>
            <a:r>
              <a:rPr lang="en-US" altLang="ko-KR" dirty="0"/>
              <a:t>Graph </a:t>
            </a:r>
            <a:r>
              <a:rPr lang="ko-KR" altLang="en-US" dirty="0"/>
              <a:t>가 좋은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73C4A7-5F2E-4BB8-B7C7-AA9B15135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076" y="1825624"/>
            <a:ext cx="11684924" cy="5032375"/>
          </a:xfrm>
        </p:spPr>
        <p:txBody>
          <a:bodyPr>
            <a:normAutofit/>
          </a:bodyPr>
          <a:lstStyle/>
          <a:p>
            <a:r>
              <a:rPr lang="ko-KR" altLang="en-US" sz="2200" dirty="0"/>
              <a:t>형태소 분석기는 새로운 단어를 넣어줘야 인식을 하는 문제점이 있다</a:t>
            </a:r>
            <a:r>
              <a:rPr lang="en-US" altLang="ko-KR" sz="2200" dirty="0"/>
              <a:t>.</a:t>
            </a:r>
          </a:p>
          <a:p>
            <a:r>
              <a:rPr lang="ko-KR" altLang="en-US" sz="2200" dirty="0"/>
              <a:t> 만약 단어사전을 업데이트를 하지 않으면</a:t>
            </a:r>
            <a:endParaRPr lang="en-US" altLang="ko-KR" sz="2200" dirty="0"/>
          </a:p>
          <a:p>
            <a:r>
              <a:rPr lang="en-US" altLang="ko-KR" sz="2200" dirty="0"/>
              <a:t>“</a:t>
            </a:r>
            <a:r>
              <a:rPr lang="ko-KR" altLang="en-US" sz="2200" dirty="0" err="1"/>
              <a:t>최순실</a:t>
            </a:r>
            <a:r>
              <a:rPr lang="ko-KR" altLang="en-US" sz="2200" dirty="0"/>
              <a:t> 게이트로 인해 비선실세가 드러났다</a:t>
            </a:r>
            <a:r>
              <a:rPr lang="en-US" altLang="ko-KR" sz="2200" dirty="0"/>
              <a:t>”</a:t>
            </a:r>
          </a:p>
          <a:p>
            <a:r>
              <a:rPr lang="ko-KR" altLang="en-US" sz="2200" dirty="0"/>
              <a:t>최</a:t>
            </a:r>
            <a:r>
              <a:rPr lang="en-US" altLang="ko-KR" sz="2200" dirty="0"/>
              <a:t>/</a:t>
            </a:r>
            <a:r>
              <a:rPr lang="ko-KR" altLang="en-US" sz="2200" dirty="0"/>
              <a:t>순</a:t>
            </a:r>
            <a:r>
              <a:rPr lang="en-US" altLang="ko-KR" sz="2200" dirty="0"/>
              <a:t>/</a:t>
            </a:r>
            <a:r>
              <a:rPr lang="ko-KR" altLang="en-US" sz="2200" dirty="0"/>
              <a:t>실</a:t>
            </a:r>
            <a:r>
              <a:rPr lang="en-US" altLang="ko-KR" sz="2200" dirty="0"/>
              <a:t>/</a:t>
            </a:r>
            <a:r>
              <a:rPr lang="ko-KR" altLang="en-US" sz="2200" dirty="0"/>
              <a:t>게이트</a:t>
            </a:r>
            <a:r>
              <a:rPr lang="en-US" altLang="ko-KR" sz="2200" dirty="0"/>
              <a:t>/</a:t>
            </a:r>
            <a:r>
              <a:rPr lang="ko-KR" altLang="en-US" sz="2200" dirty="0"/>
              <a:t>로</a:t>
            </a:r>
            <a:r>
              <a:rPr lang="en-US" altLang="ko-KR" sz="2200" dirty="0"/>
              <a:t>/</a:t>
            </a:r>
            <a:r>
              <a:rPr lang="ko-KR" altLang="en-US" sz="2200" dirty="0"/>
              <a:t>인해</a:t>
            </a:r>
            <a:r>
              <a:rPr lang="en-US" altLang="ko-KR" sz="2200" dirty="0"/>
              <a:t>/</a:t>
            </a:r>
            <a:r>
              <a:rPr lang="ko-KR" altLang="en-US" sz="2200" dirty="0"/>
              <a:t>비</a:t>
            </a:r>
            <a:r>
              <a:rPr lang="en-US" altLang="ko-KR" sz="2200" dirty="0"/>
              <a:t>/</a:t>
            </a:r>
            <a:r>
              <a:rPr lang="ko-KR" altLang="en-US" sz="2200" dirty="0"/>
              <a:t>선</a:t>
            </a:r>
            <a:r>
              <a:rPr lang="en-US" altLang="ko-KR" sz="2200" dirty="0"/>
              <a:t>/</a:t>
            </a:r>
            <a:r>
              <a:rPr lang="ko-KR" altLang="en-US" sz="2200" dirty="0"/>
              <a:t>실</a:t>
            </a:r>
            <a:r>
              <a:rPr lang="en-US" altLang="ko-KR" sz="2200" dirty="0"/>
              <a:t>/</a:t>
            </a:r>
            <a:r>
              <a:rPr lang="ko-KR" altLang="en-US" sz="2200" dirty="0"/>
              <a:t>세</a:t>
            </a:r>
            <a:r>
              <a:rPr lang="en-US" altLang="ko-KR" sz="2200" dirty="0"/>
              <a:t>/</a:t>
            </a:r>
            <a:r>
              <a:rPr lang="ko-KR" altLang="en-US" sz="2200" dirty="0"/>
              <a:t>가</a:t>
            </a:r>
            <a:r>
              <a:rPr lang="en-US" altLang="ko-KR" sz="2200" dirty="0"/>
              <a:t>/</a:t>
            </a:r>
            <a:r>
              <a:rPr lang="ko-KR" altLang="en-US" sz="2200" dirty="0"/>
              <a:t>드러났</a:t>
            </a:r>
            <a:r>
              <a:rPr lang="en-US" altLang="ko-KR" sz="2200" dirty="0"/>
              <a:t>/</a:t>
            </a:r>
            <a:r>
              <a:rPr lang="ko-KR" altLang="en-US" sz="2200" dirty="0"/>
              <a:t>다</a:t>
            </a:r>
            <a:endParaRPr lang="en-US" altLang="ko-KR" sz="2200" dirty="0"/>
          </a:p>
          <a:p>
            <a:r>
              <a:rPr lang="ko-KR" altLang="en-US" sz="2200" dirty="0"/>
              <a:t>로 당시에 자주 등장하지만 단어로 인식을 못하고 등록된 단어로 쪼개 버리는 현상이 일어난다</a:t>
            </a:r>
            <a:r>
              <a:rPr lang="en-US" altLang="ko-KR" sz="2200" dirty="0"/>
              <a:t>.</a:t>
            </a:r>
          </a:p>
          <a:p>
            <a:r>
              <a:rPr lang="ko-KR" altLang="en-US" sz="2200" dirty="0"/>
              <a:t>결국 도메인은 너무 많아서</a:t>
            </a:r>
            <a:r>
              <a:rPr lang="en-US" altLang="ko-KR" sz="2200" dirty="0"/>
              <a:t> </a:t>
            </a:r>
            <a:r>
              <a:rPr lang="ko-KR" altLang="en-US" sz="2200" dirty="0"/>
              <a:t>도메인 하나하나에 관심을 가지지 못하면</a:t>
            </a:r>
            <a:r>
              <a:rPr lang="en-US" altLang="ko-KR" sz="2200" dirty="0"/>
              <a:t>, </a:t>
            </a:r>
            <a:r>
              <a:rPr lang="ko-KR" altLang="en-US" sz="2200" dirty="0"/>
              <a:t>해당 도메인에서 자주 등장하더라도 인식 못하는 현상이 일어나게 되므로 형태소 분석기의 한계가 나타난다</a:t>
            </a:r>
            <a:r>
              <a:rPr lang="en-US" altLang="ko-KR" sz="2200" dirty="0"/>
              <a:t>.</a:t>
            </a:r>
            <a:r>
              <a:rPr lang="ko-KR" altLang="en-US" sz="2200" dirty="0"/>
              <a:t> 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이 알고리즘으로 사용자들이 미등록단어를 새로 등록하는 노동이 크게 줄어든다</a:t>
            </a:r>
            <a:r>
              <a:rPr lang="en-US" altLang="ko-KR" sz="2200" dirty="0"/>
              <a:t>.</a:t>
            </a:r>
            <a:endParaRPr lang="ko-KR" altLang="en-US" sz="2200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3977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FA1BC5-E4E9-4D98-B810-7A436152C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19651"/>
            <a:ext cx="10723880" cy="133834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어근으로 더 많은 어미를 찾아내 용언 사전을 확장 시킬 수 있음</a:t>
            </a:r>
            <a:endParaRPr lang="en-US" altLang="ko-KR" sz="2000" dirty="0"/>
          </a:p>
          <a:p>
            <a:r>
              <a:rPr lang="ko-KR" altLang="en-US" sz="2000" dirty="0"/>
              <a:t>조사와 어근은 변하지 않는 속성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CE6613-E79C-430A-9471-21E2E0509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415" y="80438"/>
            <a:ext cx="6608619" cy="24517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46EF523-E91F-4951-9484-7041A14E9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415" y="2759825"/>
            <a:ext cx="6608619" cy="253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70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FA1BC5-E4E9-4D98-B810-7A436152C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87188"/>
            <a:ext cx="10515600" cy="997345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어근으로 어미를 추출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8E008D-7936-4DB1-8C98-588E8BC30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776" y="282633"/>
            <a:ext cx="7414112" cy="481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831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ECD16B9D-1347-484B-8FC7-2D6B4BFED9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 altLang="ko-KR" dirty="0"/>
              <a:t>conjugator, </a:t>
            </a:r>
            <a:r>
              <a:rPr lang="en-US" altLang="ko-KR" dirty="0" err="1"/>
              <a:t>lemmatizer</a:t>
            </a:r>
            <a:endParaRPr lang="ko-KR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544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54F334-BF35-406C-9E37-65ADAEEB0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conjugator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2BB3B-0930-4C02-A18A-B189F2F51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어간과 어미의 원형이 주어졌을 때 적절한 모양으로 용언을 변형시키는 작업을 </a:t>
            </a:r>
            <a:r>
              <a:rPr lang="en-US" altLang="ko-KR" sz="2000" dirty="0"/>
              <a:t>conjugation </a:t>
            </a:r>
            <a:r>
              <a:rPr lang="ko-KR" altLang="en-US" sz="2000" dirty="0"/>
              <a:t>이라 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E5DE1DC-39C9-417E-84EA-C0B99CF94C69}"/>
              </a:ext>
            </a:extLst>
          </p:cNvPr>
          <p:cNvSpPr txBox="1">
            <a:spLocks/>
          </p:cNvSpPr>
          <p:nvPr/>
        </p:nvSpPr>
        <p:spPr>
          <a:xfrm>
            <a:off x="838200" y="36264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err="1"/>
              <a:t>lemmatizer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25F1FA3-B56B-4EDE-A168-CA5ED91999C0}"/>
              </a:ext>
            </a:extLst>
          </p:cNvPr>
          <p:cNvSpPr txBox="1">
            <a:spLocks/>
          </p:cNvSpPr>
          <p:nvPr/>
        </p:nvSpPr>
        <p:spPr>
          <a:xfrm>
            <a:off x="838200" y="508698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주어진 용언에서 어간과 어미의 원형을 찾는 작업을 </a:t>
            </a:r>
            <a:r>
              <a:rPr lang="en-US" altLang="ko-KR" sz="2000" dirty="0"/>
              <a:t>lemmatization </a:t>
            </a:r>
            <a:r>
              <a:rPr lang="ko-KR" altLang="en-US" sz="2000" dirty="0"/>
              <a:t>이라 합니다</a:t>
            </a:r>
          </a:p>
        </p:txBody>
      </p:sp>
    </p:spTree>
    <p:extLst>
      <p:ext uri="{BB962C8B-B14F-4D97-AF65-F5344CB8AC3E}">
        <p14:creationId xmlns:p14="http://schemas.microsoft.com/office/powerpoint/2010/main" val="24118050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0962B-459F-4F29-9D06-DB1C74019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규칙</a:t>
            </a:r>
            <a:r>
              <a:rPr lang="en-US" altLang="ko-KR" dirty="0"/>
              <a:t> </a:t>
            </a:r>
            <a:r>
              <a:rPr lang="ko-KR" altLang="en-US" dirty="0"/>
              <a:t>활용과 불규칙 활용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113208-807E-4063-BD95-A37E218B3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849" y="1440422"/>
            <a:ext cx="7114301" cy="518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932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03ED0-6857-484F-82BB-A77FB29E8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conjugator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DB6CCA-A083-40A8-B42A-7FBE16515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Conjugate </a:t>
            </a:r>
            <a:r>
              <a:rPr lang="ko-KR" altLang="en-US" sz="2000" dirty="0"/>
              <a:t>는 규칙이 있어 따로 사전을 지닐 필요가 없기 때문에 함수 형태로 구현합니다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불규칙 </a:t>
            </a:r>
            <a:r>
              <a:rPr lang="en-US" altLang="ko-KR" sz="2000" dirty="0"/>
              <a:t>- 14</a:t>
            </a:r>
            <a:r>
              <a:rPr lang="ko-KR" altLang="en-US" sz="2000" dirty="0"/>
              <a:t>개</a:t>
            </a:r>
            <a:endParaRPr lang="en-US" altLang="ko-KR" sz="2000" dirty="0"/>
          </a:p>
          <a:p>
            <a:r>
              <a:rPr lang="ko-KR" altLang="en-US" sz="2000" dirty="0">
                <a:highlight>
                  <a:srgbClr val="FFFF00"/>
                </a:highlight>
              </a:rPr>
              <a:t>규칙</a:t>
            </a:r>
            <a:r>
              <a:rPr lang="ko-KR" altLang="en-US" sz="2000" dirty="0"/>
              <a:t>은 </a:t>
            </a:r>
            <a:r>
              <a:rPr lang="en-US" altLang="ko-KR" sz="2000" dirty="0"/>
              <a:t>stem(</a:t>
            </a:r>
            <a:r>
              <a:rPr lang="ko-KR" altLang="en-US" sz="2000" dirty="0"/>
              <a:t>어근</a:t>
            </a:r>
            <a:r>
              <a:rPr lang="en-US" altLang="ko-KR" sz="2000" dirty="0"/>
              <a:t>) </a:t>
            </a:r>
            <a:r>
              <a:rPr lang="ko-KR" altLang="en-US" sz="2000" dirty="0"/>
              <a:t>과</a:t>
            </a:r>
            <a:r>
              <a:rPr lang="en-US" altLang="ko-KR" sz="2000" dirty="0"/>
              <a:t> ending (</a:t>
            </a:r>
            <a:r>
              <a:rPr lang="ko-KR" altLang="en-US" sz="2000" dirty="0"/>
              <a:t>어미</a:t>
            </a:r>
            <a:r>
              <a:rPr lang="en-US" altLang="ko-KR" sz="2000" dirty="0"/>
              <a:t>)</a:t>
            </a:r>
            <a:r>
              <a:rPr lang="ko-KR" altLang="en-US" sz="2000" dirty="0"/>
              <a:t> 의</a:t>
            </a:r>
            <a:r>
              <a:rPr lang="en-US" altLang="ko-KR" sz="2000" dirty="0"/>
              <a:t> </a:t>
            </a:r>
            <a:r>
              <a:rPr lang="ko-KR" altLang="en-US" sz="2000" dirty="0"/>
              <a:t>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92636F-D5D5-4494-9049-5E524116E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69" y="3849398"/>
            <a:ext cx="376237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914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61C412C9-F8A7-47EA-9A70-2ACB0E6D58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rgbClr val="FFFFFF"/>
                </a:solidFill>
              </a:rPr>
              <a:t>단어 추출</a:t>
            </a:r>
          </a:p>
        </p:txBody>
      </p:sp>
    </p:spTree>
    <p:extLst>
      <p:ext uri="{BB962C8B-B14F-4D97-AF65-F5344CB8AC3E}">
        <p14:creationId xmlns:p14="http://schemas.microsoft.com/office/powerpoint/2010/main" val="42219143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DFCEC4-CBD1-42C7-BB7E-91AFC70ED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5607698" cy="17856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9338E99-D15A-41D7-B2CA-4686D0A60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0257"/>
            <a:ext cx="5616159" cy="15555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C9FE5F2-6A63-4882-A296-397A13D18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124" y="282630"/>
            <a:ext cx="5239820" cy="32901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8A56535-272D-4D22-A61D-69150C3F9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85" y="4162325"/>
            <a:ext cx="5407188" cy="22846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9F7516C-5EBF-4512-890E-077CFAF92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6124" y="4162325"/>
            <a:ext cx="5045440" cy="204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67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BA9F43-4EDF-4BF1-90FC-FAC1E8DD4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Conjugator </a:t>
            </a:r>
            <a:r>
              <a:rPr lang="ko-KR" altLang="en-US" dirty="0"/>
              <a:t>불규칙 구현 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7CA8F5-C73D-422D-8032-A45936EF1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https://lovit.github.io/nlp/2018/06/11/conjugator/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303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BA9F43-4EDF-4BF1-90FC-FAC1E8DD4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Lemmatizer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23DD5C-5FE6-4D5C-8579-8DE0BA16A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066" y="3656838"/>
            <a:ext cx="7576792" cy="2520125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CBB3C6E-8F6C-4B15-AA71-911D71949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2000" dirty="0" err="1"/>
              <a:t>lemmatizer</a:t>
            </a:r>
            <a:r>
              <a:rPr lang="en-US" altLang="ko-KR" sz="2000" dirty="0"/>
              <a:t> </a:t>
            </a:r>
            <a:r>
              <a:rPr lang="ko-KR" altLang="en-US" sz="2000" dirty="0"/>
              <a:t>는 한국어 어절의 </a:t>
            </a:r>
            <a:r>
              <a:rPr lang="en-US" altLang="ko-KR" sz="2000" dirty="0"/>
              <a:t>L-R </a:t>
            </a:r>
            <a:r>
              <a:rPr lang="ko-KR" altLang="en-US" sz="2000" dirty="0"/>
              <a:t>구조를 이용합니다</a:t>
            </a:r>
            <a:r>
              <a:rPr lang="en-US" altLang="ko-KR" sz="2000" dirty="0"/>
              <a:t>. </a:t>
            </a:r>
          </a:p>
          <a:p>
            <a:r>
              <a:rPr lang="ko-KR" altLang="en-US" sz="2000" dirty="0"/>
              <a:t>동사 원형 사전을 가지고 있을 때</a:t>
            </a:r>
            <a:r>
              <a:rPr lang="en-US" altLang="ko-KR" sz="2000" dirty="0"/>
              <a:t>, </a:t>
            </a:r>
            <a:r>
              <a:rPr lang="ko-KR" altLang="en-US" sz="2000" dirty="0"/>
              <a:t>다음의 어절을 </a:t>
            </a:r>
            <a:r>
              <a:rPr lang="en-US" altLang="ko-KR" sz="2000" dirty="0"/>
              <a:t>(L, R) </a:t>
            </a:r>
            <a:r>
              <a:rPr lang="ko-KR" altLang="en-US" sz="2000" dirty="0"/>
              <a:t>로 분해한 뒤</a:t>
            </a:r>
            <a:r>
              <a:rPr lang="en-US" altLang="ko-KR" sz="2000" dirty="0"/>
              <a:t>, L </a:t>
            </a:r>
            <a:r>
              <a:rPr lang="ko-KR" altLang="en-US" sz="2000" dirty="0"/>
              <a:t>이 우리가 알고 있는 동사의 어간인지 확인합니다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불규칙 </a:t>
            </a:r>
            <a:r>
              <a:rPr lang="en-US" altLang="ko-KR" sz="2000" dirty="0"/>
              <a:t>-14</a:t>
            </a:r>
            <a:r>
              <a:rPr lang="ko-KR" altLang="en-US" sz="2000" dirty="0"/>
              <a:t>개</a:t>
            </a:r>
            <a:endParaRPr lang="en-US" altLang="ko-KR" sz="2000" dirty="0"/>
          </a:p>
          <a:p>
            <a:r>
              <a:rPr lang="ko-KR" altLang="en-US" sz="2000" dirty="0">
                <a:highlight>
                  <a:srgbClr val="FFFF00"/>
                </a:highlight>
              </a:rPr>
              <a:t>규칙</a:t>
            </a:r>
            <a:r>
              <a:rPr lang="ko-KR" altLang="en-US" sz="2000" dirty="0"/>
              <a:t>은 </a:t>
            </a:r>
            <a:r>
              <a:rPr lang="en-US" altLang="ko-KR" sz="2000" dirty="0"/>
              <a:t>l + r </a:t>
            </a:r>
            <a:r>
              <a:rPr lang="ko-KR" altLang="en-US" sz="2000" dirty="0"/>
              <a:t>의 합 </a:t>
            </a:r>
          </a:p>
        </p:txBody>
      </p:sp>
    </p:spTree>
    <p:extLst>
      <p:ext uri="{BB962C8B-B14F-4D97-AF65-F5344CB8AC3E}">
        <p14:creationId xmlns:p14="http://schemas.microsoft.com/office/powerpoint/2010/main" val="31121070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5D0D8EE-2584-4E97-81FC-E02FA39B1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825"/>
            <a:ext cx="5983933" cy="13549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371820-627F-434F-A003-809632412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5" y="1965368"/>
            <a:ext cx="5776802" cy="18911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894BA5A-3F18-4FCB-BBC2-40EE5AB49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48" y="4407619"/>
            <a:ext cx="5825752" cy="19678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6E4C61-47B7-45F3-B4D1-3BCF174ED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2098" y="99753"/>
            <a:ext cx="5897962" cy="18656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9019455-F320-413C-B51B-5DCE3D5A19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2098" y="2221476"/>
            <a:ext cx="5585441" cy="218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9293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BA9F43-4EDF-4BF1-90FC-FAC1E8DD4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Lemmatizer</a:t>
            </a:r>
            <a:r>
              <a:rPr lang="en-US" altLang="ko-KR" dirty="0"/>
              <a:t> </a:t>
            </a:r>
            <a:r>
              <a:rPr lang="ko-KR" altLang="en-US" dirty="0"/>
              <a:t>불규칙</a:t>
            </a:r>
            <a:r>
              <a:rPr lang="en-US" altLang="ko-KR" dirty="0"/>
              <a:t> </a:t>
            </a:r>
            <a:r>
              <a:rPr lang="ko-KR" altLang="en-US" dirty="0"/>
              <a:t>코드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7CA8F5-C73D-422D-8032-A45936EF1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https://lovit.github.io/nlp/2018/06/07/lemmatizer/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89232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BA9F43-4EDF-4BF1-90FC-FAC1E8DD4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7260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20812F-ACE4-4E50-A10A-3E71504D2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단어 추출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16D256-4E32-4B2E-9BB7-440E9156A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44588"/>
            <a:ext cx="10515600" cy="1313411"/>
          </a:xfrm>
        </p:spPr>
        <p:txBody>
          <a:bodyPr/>
          <a:lstStyle/>
          <a:p>
            <a:r>
              <a:rPr lang="en-US" altLang="ko-KR" b="1" dirty="0"/>
              <a:t>Uncertainty in Word Boundary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B82112-EF4A-4EC7-8502-0DB4CD034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462" y="1757433"/>
            <a:ext cx="6035040" cy="322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001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E057DD-68A9-46D4-83A8-4759BACF6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91305" cy="4351338"/>
          </a:xfrm>
        </p:spPr>
        <p:txBody>
          <a:bodyPr/>
          <a:lstStyle/>
          <a:p>
            <a:r>
              <a:rPr lang="ko-KR" altLang="en-US" dirty="0"/>
              <a:t>단어 추출에 나라마다 각기 다른 문법이 있고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Accessor Variety </a:t>
            </a:r>
            <a:r>
              <a:rPr lang="ko-KR" altLang="en-US" dirty="0"/>
              <a:t>와 </a:t>
            </a:r>
            <a:r>
              <a:rPr lang="en-US" altLang="ko-KR" dirty="0"/>
              <a:t>Branching Entropy </a:t>
            </a:r>
            <a:r>
              <a:rPr lang="ko-KR" altLang="en-US" dirty="0"/>
              <a:t>은 다른 언어에 더 적합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한국어는 </a:t>
            </a:r>
            <a:r>
              <a:rPr lang="en-US" altLang="ko-KR" dirty="0"/>
              <a:t>Cohesion </a:t>
            </a:r>
            <a:r>
              <a:rPr lang="ko-KR" altLang="en-US" dirty="0"/>
              <a:t>을 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34935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B4EE9-80D9-4DCB-BD11-A6C42E03C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 + R </a:t>
            </a:r>
            <a:r>
              <a:rPr lang="ko-KR" altLang="en-US" dirty="0"/>
              <a:t>구조 </a:t>
            </a:r>
            <a:r>
              <a:rPr lang="en-US" altLang="ko-KR" dirty="0"/>
              <a:t>(L = left, R = right)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2E5CA0-833B-4A03-BAA1-6303C7309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0160"/>
            <a:ext cx="10515600" cy="5577839"/>
          </a:xfrm>
        </p:spPr>
        <p:txBody>
          <a:bodyPr>
            <a:noAutofit/>
          </a:bodyPr>
          <a:lstStyle/>
          <a:p>
            <a:r>
              <a:rPr lang="ko-KR" altLang="en-US" sz="2000" dirty="0"/>
              <a:t>한국어는 </a:t>
            </a:r>
            <a:r>
              <a:rPr lang="en-US" altLang="ko-KR" sz="2000" dirty="0"/>
              <a:t>L + R </a:t>
            </a:r>
            <a:r>
              <a:rPr lang="ko-KR" altLang="en-US" sz="2000" dirty="0"/>
              <a:t>구조를 가지는데</a:t>
            </a:r>
            <a:endParaRPr lang="en-US" altLang="ko-KR" sz="2000" dirty="0"/>
          </a:p>
          <a:p>
            <a:pPr lvl="1"/>
            <a:r>
              <a:rPr lang="en-US" altLang="ko-KR" sz="1600" dirty="0"/>
              <a:t>Ex)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너무너무너무는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아이오아이의</a:t>
            </a:r>
            <a:r>
              <a:rPr lang="ko-KR" altLang="en-US" sz="1600" dirty="0"/>
              <a:t> 노래입니다</a:t>
            </a:r>
            <a:r>
              <a:rPr lang="en-US" altLang="ko-KR" sz="1600" dirty="0"/>
              <a:t>.</a:t>
            </a:r>
          </a:p>
          <a:p>
            <a:r>
              <a:rPr lang="ko-KR" altLang="en-US" sz="2000" dirty="0"/>
              <a:t>어절 단위로 문장을 나누면 </a:t>
            </a:r>
            <a:endParaRPr lang="en-US" altLang="ko-KR" sz="2000" dirty="0"/>
          </a:p>
          <a:p>
            <a:pPr lvl="1"/>
            <a:r>
              <a:rPr lang="en-US" altLang="ko-KR" sz="1600" dirty="0"/>
              <a:t>[‘</a:t>
            </a:r>
            <a:r>
              <a:rPr lang="ko-KR" altLang="en-US" sz="1600" dirty="0" err="1"/>
              <a:t>너무너무너무는</a:t>
            </a:r>
            <a:r>
              <a:rPr lang="ko-KR" altLang="en-US" sz="1600" dirty="0"/>
              <a:t>‘</a:t>
            </a:r>
            <a:r>
              <a:rPr lang="en-US" altLang="ko-KR" sz="1600" dirty="0"/>
              <a:t>, ‘</a:t>
            </a:r>
            <a:r>
              <a:rPr lang="ko-KR" altLang="en-US" sz="1600" dirty="0" err="1"/>
              <a:t>아이오아이의</a:t>
            </a:r>
            <a:r>
              <a:rPr lang="ko-KR" altLang="en-US" sz="1600" dirty="0"/>
              <a:t>‘</a:t>
            </a:r>
            <a:r>
              <a:rPr lang="en-US" altLang="ko-KR" sz="1600" dirty="0"/>
              <a:t>, ’</a:t>
            </a:r>
            <a:r>
              <a:rPr lang="ko-KR" altLang="en-US" sz="1600" dirty="0"/>
              <a:t>노래입니다‘</a:t>
            </a:r>
            <a:r>
              <a:rPr lang="en-US" altLang="ko-KR" sz="1600" dirty="0"/>
              <a:t>]</a:t>
            </a:r>
          </a:p>
          <a:p>
            <a:r>
              <a:rPr lang="en-US" altLang="ko-KR" sz="2000" dirty="0"/>
              <a:t>L + R </a:t>
            </a:r>
            <a:r>
              <a:rPr lang="ko-KR" altLang="en-US" sz="2000" dirty="0"/>
              <a:t>구조로 보면</a:t>
            </a:r>
            <a:endParaRPr lang="en-US" altLang="ko-KR" sz="2000" dirty="0"/>
          </a:p>
          <a:p>
            <a:pPr lvl="1"/>
            <a:r>
              <a:rPr lang="ko-KR" altLang="en-US" sz="1600" dirty="0" err="1"/>
              <a:t>너무너무너무는</a:t>
            </a:r>
            <a:r>
              <a:rPr lang="ko-KR" altLang="en-US" sz="1600" dirty="0"/>
              <a:t> </a:t>
            </a:r>
            <a:r>
              <a:rPr lang="en-US" altLang="ko-KR" sz="1600" dirty="0"/>
              <a:t>=&gt; </a:t>
            </a:r>
            <a:r>
              <a:rPr lang="ko-KR" altLang="en-US" sz="1600" dirty="0" err="1"/>
              <a:t>너무너무너무</a:t>
            </a:r>
            <a:r>
              <a:rPr lang="en-US" altLang="ko-KR" sz="1600" dirty="0"/>
              <a:t>,</a:t>
            </a:r>
            <a:r>
              <a:rPr lang="ko-KR" altLang="en-US" sz="1600" dirty="0"/>
              <a:t> 는 </a:t>
            </a:r>
            <a:endParaRPr lang="en-US" altLang="ko-KR" sz="1600" dirty="0"/>
          </a:p>
          <a:p>
            <a:pPr lvl="1"/>
            <a:r>
              <a:rPr lang="ko-KR" altLang="en-US" sz="1600" dirty="0" err="1"/>
              <a:t>아이오아이의</a:t>
            </a:r>
            <a:r>
              <a:rPr lang="ko-KR" altLang="en-US" sz="1600" dirty="0"/>
              <a:t> </a:t>
            </a:r>
            <a:r>
              <a:rPr lang="en-US" altLang="ko-KR" sz="1600" dirty="0"/>
              <a:t>=&gt; </a:t>
            </a:r>
            <a:r>
              <a:rPr lang="ko-KR" altLang="en-US" sz="1600" dirty="0" err="1"/>
              <a:t>아이오아이</a:t>
            </a:r>
            <a:r>
              <a:rPr lang="en-US" altLang="ko-KR" sz="1600" dirty="0"/>
              <a:t>,</a:t>
            </a:r>
            <a:r>
              <a:rPr lang="ko-KR" altLang="en-US" sz="1600" dirty="0"/>
              <a:t> 의</a:t>
            </a:r>
            <a:endParaRPr lang="en-US" altLang="ko-KR" sz="1600" dirty="0"/>
          </a:p>
          <a:p>
            <a:pPr lvl="1"/>
            <a:r>
              <a:rPr lang="ko-KR" altLang="en-US" sz="1600" dirty="0"/>
              <a:t>노래입니다 </a:t>
            </a:r>
            <a:r>
              <a:rPr lang="en-US" altLang="ko-KR" sz="1600" dirty="0"/>
              <a:t>=&gt; </a:t>
            </a:r>
            <a:r>
              <a:rPr lang="ko-KR" altLang="en-US" sz="1600" dirty="0"/>
              <a:t>노래</a:t>
            </a:r>
            <a:r>
              <a:rPr lang="en-US" altLang="ko-KR" sz="1600" dirty="0"/>
              <a:t>, </a:t>
            </a:r>
            <a:r>
              <a:rPr lang="ko-KR" altLang="en-US" sz="1600" dirty="0"/>
              <a:t>입니다</a:t>
            </a:r>
            <a:endParaRPr lang="en-US" altLang="ko-KR" sz="1600" dirty="0"/>
          </a:p>
          <a:p>
            <a:pPr lvl="1"/>
            <a:r>
              <a:rPr lang="en-US" altLang="ko-KR" sz="1600" dirty="0"/>
              <a:t>[</a:t>
            </a:r>
            <a:r>
              <a:rPr lang="ko-KR" altLang="en-US" sz="1600" dirty="0"/>
              <a:t>명사</a:t>
            </a:r>
            <a:r>
              <a:rPr lang="en-US" altLang="ko-KR" sz="1600" dirty="0"/>
              <a:t>, </a:t>
            </a:r>
            <a:r>
              <a:rPr lang="ko-KR" altLang="en-US" sz="1600" dirty="0"/>
              <a:t>조사</a:t>
            </a:r>
            <a:r>
              <a:rPr lang="en-US" altLang="ko-KR" sz="1600" dirty="0"/>
              <a:t>] </a:t>
            </a:r>
            <a:r>
              <a:rPr lang="ko-KR" altLang="en-US" sz="1600" dirty="0"/>
              <a:t>또는 </a:t>
            </a:r>
            <a:r>
              <a:rPr lang="en-US" altLang="ko-KR" sz="1600" dirty="0"/>
              <a:t>[</a:t>
            </a:r>
            <a:r>
              <a:rPr lang="ko-KR" altLang="en-US" sz="1600" dirty="0"/>
              <a:t>명사</a:t>
            </a:r>
            <a:r>
              <a:rPr lang="en-US" altLang="ko-KR" sz="1600" dirty="0"/>
              <a:t>, </a:t>
            </a:r>
            <a:r>
              <a:rPr lang="ko-KR" altLang="en-US" sz="1600" dirty="0"/>
              <a:t>동사</a:t>
            </a:r>
            <a:r>
              <a:rPr lang="en-US" altLang="ko-KR" sz="1600" dirty="0"/>
              <a:t>] </a:t>
            </a:r>
            <a:r>
              <a:rPr lang="ko-KR" altLang="en-US" sz="1600" dirty="0"/>
              <a:t>또는 </a:t>
            </a:r>
            <a:r>
              <a:rPr lang="en-US" altLang="ko-KR" sz="1600" dirty="0"/>
              <a:t>[</a:t>
            </a:r>
            <a:r>
              <a:rPr lang="ko-KR" altLang="en-US" sz="1600" dirty="0"/>
              <a:t>어근</a:t>
            </a:r>
            <a:r>
              <a:rPr lang="en-US" altLang="ko-KR" sz="1600" dirty="0"/>
              <a:t>, </a:t>
            </a:r>
            <a:r>
              <a:rPr lang="ko-KR" altLang="en-US" sz="1600" dirty="0"/>
              <a:t>어미</a:t>
            </a:r>
            <a:r>
              <a:rPr lang="en-US" altLang="ko-KR" sz="1600" dirty="0"/>
              <a:t>] </a:t>
            </a:r>
            <a:r>
              <a:rPr lang="ko-KR" altLang="en-US" sz="1600" dirty="0"/>
              <a:t>로 나뉘게 됩니다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L</a:t>
            </a:r>
            <a:r>
              <a:rPr lang="ko-KR" altLang="en-US" sz="1600" dirty="0"/>
              <a:t>은 의미를 나타내고</a:t>
            </a:r>
            <a:r>
              <a:rPr lang="en-US" altLang="ko-KR" sz="1600" dirty="0"/>
              <a:t>, R</a:t>
            </a:r>
            <a:r>
              <a:rPr lang="ko-KR" altLang="en-US" sz="1600" dirty="0"/>
              <a:t> 은 의미를 나타내지 않습니다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600" dirty="0"/>
              <a:t>조사 앞에는 무조건 체언이 있고</a:t>
            </a:r>
            <a:r>
              <a:rPr lang="en-US" altLang="ko-KR" sz="1600" dirty="0"/>
              <a:t>,</a:t>
            </a:r>
          </a:p>
          <a:p>
            <a:pPr lvl="1"/>
            <a:r>
              <a:rPr lang="ko-KR" altLang="en-US" sz="1600" dirty="0"/>
              <a:t>용언은 독립적으로 어절을 이루어져야 합니다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r>
              <a:rPr lang="en-US" altLang="ko-KR" sz="1600" dirty="0"/>
              <a:t>“</a:t>
            </a:r>
            <a:r>
              <a:rPr lang="ko-KR" altLang="en-US" sz="1600" dirty="0"/>
              <a:t>노래입니다</a:t>
            </a:r>
            <a:r>
              <a:rPr lang="en-US" altLang="ko-KR" sz="1600" dirty="0"/>
              <a:t>”</a:t>
            </a:r>
            <a:r>
              <a:rPr lang="ko-KR" altLang="en-US" sz="1600" dirty="0"/>
              <a:t> 는 하나의 동사이지만</a:t>
            </a:r>
            <a:r>
              <a:rPr lang="en-US" altLang="ko-KR" sz="1600" dirty="0"/>
              <a:t>, </a:t>
            </a:r>
            <a:r>
              <a:rPr lang="ko-KR" altLang="en-US" sz="1600" dirty="0"/>
              <a:t>데이터 분석의 관점에서는 이를 명사 </a:t>
            </a:r>
            <a:r>
              <a:rPr lang="en-US" altLang="ko-KR" sz="1600" dirty="0"/>
              <a:t>+ </a:t>
            </a:r>
            <a:r>
              <a:rPr lang="ko-KR" altLang="en-US" sz="1600" dirty="0"/>
              <a:t>동사로 표현 할 수 있습니다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lvl="1"/>
            <a:r>
              <a:rPr lang="ko-KR" altLang="en-US" sz="1600" dirty="0"/>
              <a:t>명사 </a:t>
            </a:r>
            <a:r>
              <a:rPr lang="en-US" altLang="ko-KR" sz="1600" dirty="0"/>
              <a:t>/ </a:t>
            </a:r>
            <a:r>
              <a:rPr lang="ko-KR" altLang="en-US" sz="1600" dirty="0"/>
              <a:t>부사 </a:t>
            </a:r>
            <a:r>
              <a:rPr lang="en-US" altLang="ko-KR" sz="1600" dirty="0"/>
              <a:t>/ </a:t>
            </a:r>
            <a:r>
              <a:rPr lang="ko-KR" altLang="en-US" sz="1600" dirty="0"/>
              <a:t>동사 </a:t>
            </a:r>
            <a:r>
              <a:rPr lang="en-US" altLang="ko-KR" sz="1600" dirty="0"/>
              <a:t>/ </a:t>
            </a:r>
            <a:r>
              <a:rPr lang="ko-KR" altLang="en-US" sz="1600" dirty="0"/>
              <a:t>형용사 </a:t>
            </a:r>
            <a:r>
              <a:rPr lang="en-US" altLang="ko-KR" sz="1600" dirty="0"/>
              <a:t>/ </a:t>
            </a:r>
            <a:r>
              <a:rPr lang="ko-KR" altLang="en-US" sz="1600" dirty="0"/>
              <a:t>감탄사는 독립적으로 어절이 될 수 있습니다</a:t>
            </a:r>
            <a:r>
              <a:rPr lang="en-US" altLang="ko-KR" sz="1600" dirty="0"/>
              <a:t>. </a:t>
            </a:r>
          </a:p>
          <a:p>
            <a:endParaRPr lang="en-US" altLang="ko-KR" sz="2000" dirty="0"/>
          </a:p>
          <a:p>
            <a:r>
              <a:rPr lang="en-US" altLang="ko-KR" sz="2000" dirty="0"/>
              <a:t>※ </a:t>
            </a:r>
            <a:r>
              <a:rPr lang="ko-KR" altLang="en-US" sz="2000" dirty="0"/>
              <a:t>어절 </a:t>
            </a:r>
            <a:endParaRPr lang="en-US" altLang="ko-KR" sz="2000" dirty="0"/>
          </a:p>
          <a:p>
            <a:pPr lvl="1"/>
            <a:r>
              <a:rPr lang="ko-KR" altLang="en-US" sz="1600" dirty="0"/>
              <a:t>음절의 양 옆의 강세가 없는 단위</a:t>
            </a:r>
            <a:r>
              <a:rPr lang="en-US" altLang="ko-KR" sz="1600" dirty="0"/>
              <a:t>, </a:t>
            </a:r>
            <a:r>
              <a:rPr lang="ko-KR" altLang="en-US" sz="1600" dirty="0"/>
              <a:t>보통 띄어쓰기대로 간다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49902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EA3186-9885-4814-AC7A-DDDCD934A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Cohesion </a:t>
            </a:r>
            <a:br>
              <a:rPr lang="en-US" altLang="ko-KR" b="1" dirty="0"/>
            </a:br>
            <a:r>
              <a:rPr lang="en-US" altLang="ko-KR" b="1" dirty="0"/>
              <a:t>score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4878FA-D456-4118-AE02-5F8A2EBDA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(Character n-gram)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EAB3F2-8060-4DF5-AD8D-9A0AAB19C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470" y="0"/>
            <a:ext cx="75295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15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F87FBA3-B540-42E5-B7AF-34A485E95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976" y="1608598"/>
            <a:ext cx="1664304" cy="23150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8C8C45C-C1F0-4943-A571-DB8865195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061" y="0"/>
            <a:ext cx="7643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90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19C9F-CEE4-4E83-96AF-F67239192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미등록단어 단어추출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4B7A17-2439-489A-95C4-BA10DA425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위와 같은 방식으로 미등록 단어도 추출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B76225-F402-4146-8769-5693A6736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802" y="2591059"/>
            <a:ext cx="852487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651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1211</Words>
  <Application>Microsoft Office PowerPoint</Application>
  <PresentationFormat>와이드스크린</PresentationFormat>
  <Paragraphs>164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8" baseType="lpstr">
      <vt:lpstr>맑은 고딕</vt:lpstr>
      <vt:lpstr>Arial</vt:lpstr>
      <vt:lpstr>Office 테마</vt:lpstr>
      <vt:lpstr>Soynlp 2일차</vt:lpstr>
      <vt:lpstr>PowerPoint 프레젠테이션</vt:lpstr>
      <vt:lpstr>단어 추출</vt:lpstr>
      <vt:lpstr>단어 추출</vt:lpstr>
      <vt:lpstr>PowerPoint 프레젠테이션</vt:lpstr>
      <vt:lpstr>L + R 구조 (L = left, R = right) </vt:lpstr>
      <vt:lpstr>Cohesion  score</vt:lpstr>
      <vt:lpstr>PowerPoint 프레젠테이션</vt:lpstr>
      <vt:lpstr>미등록단어 단어추출</vt:lpstr>
      <vt:lpstr>PowerPoint 프레젠테이션</vt:lpstr>
      <vt:lpstr>PowerPoint 프레젠테이션</vt:lpstr>
      <vt:lpstr>품사 찾기</vt:lpstr>
      <vt:lpstr>명사, 동사 추출 과정 </vt:lpstr>
      <vt:lpstr>PowerPoint 프레젠테이션</vt:lpstr>
      <vt:lpstr>PowerPoint 프레젠테이션</vt:lpstr>
      <vt:lpstr>L-R Graph</vt:lpstr>
      <vt:lpstr>PowerPoint 프레젠테이션</vt:lpstr>
      <vt:lpstr>PowerPoint 프레젠테이션</vt:lpstr>
      <vt:lpstr>R-score 는 점수를 어떻게 매기었을까</vt:lpstr>
      <vt:lpstr>데이터 기반으로 형태소 분석을 하면 생기는 문제점 (Post-processing)</vt:lpstr>
      <vt:lpstr>결과 (미등록 단어 또한 잡아냄) </vt:lpstr>
      <vt:lpstr>PowerPoint 프레젠테이션</vt:lpstr>
      <vt:lpstr>L-R Graph 가 좋은 이유</vt:lpstr>
      <vt:lpstr>PowerPoint 프레젠테이션</vt:lpstr>
      <vt:lpstr>PowerPoint 프레젠테이션</vt:lpstr>
      <vt:lpstr>conjugator, lemmatizer</vt:lpstr>
      <vt:lpstr>conjugator</vt:lpstr>
      <vt:lpstr>규칙 활용과 불규칙 활용</vt:lpstr>
      <vt:lpstr>conjugator</vt:lpstr>
      <vt:lpstr>PowerPoint 프레젠테이션</vt:lpstr>
      <vt:lpstr>Conjugator 불규칙 구현 코드</vt:lpstr>
      <vt:lpstr>Lemmatizer</vt:lpstr>
      <vt:lpstr>PowerPoint 프레젠테이션</vt:lpstr>
      <vt:lpstr>Lemmatizer 불규칙 코드 구현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Soynlp 2일차</dc:title>
  <dc:creator>명재 이</dc:creator>
  <cp:lastModifiedBy>명재 이</cp:lastModifiedBy>
  <cp:revision>8</cp:revision>
  <dcterms:created xsi:type="dcterms:W3CDTF">2019-07-17T07:16:33Z</dcterms:created>
  <dcterms:modified xsi:type="dcterms:W3CDTF">2019-07-17T08:14:15Z</dcterms:modified>
</cp:coreProperties>
</file>